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8" r:id="rId2"/>
    <p:sldId id="296" r:id="rId3"/>
    <p:sldId id="337" r:id="rId4"/>
    <p:sldId id="335" r:id="rId5"/>
    <p:sldId id="321" r:id="rId6"/>
    <p:sldId id="327" r:id="rId7"/>
    <p:sldId id="328" r:id="rId8"/>
    <p:sldId id="334" r:id="rId9"/>
    <p:sldId id="336" r:id="rId10"/>
    <p:sldId id="329" r:id="rId11"/>
    <p:sldId id="331" r:id="rId12"/>
    <p:sldId id="333" r:id="rId13"/>
    <p:sldId id="322" r:id="rId14"/>
    <p:sldId id="324" r:id="rId15"/>
    <p:sldId id="326" r:id="rId16"/>
    <p:sldId id="338" r:id="rId17"/>
    <p:sldId id="323" r:id="rId18"/>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D1C3E"/>
    <a:srgbClr val="2C74B4"/>
    <a:srgbClr val="1E2327"/>
    <a:srgbClr val="707B87"/>
    <a:srgbClr val="5B6974"/>
    <a:srgbClr val="424A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autoAdjust="0"/>
    <p:restoredTop sz="94526" autoAdjust="0"/>
  </p:normalViewPr>
  <p:slideViewPr>
    <p:cSldViewPr snapToGrid="0" snapToObjects="1">
      <p:cViewPr>
        <p:scale>
          <a:sx n="90" d="100"/>
          <a:sy n="90" d="100"/>
        </p:scale>
        <p:origin x="2096" y="6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756"/>
    </p:cViewPr>
  </p:sorterViewPr>
  <p:notesViewPr>
    <p:cSldViewPr snapToGrid="0" snapToObjects="1">
      <p:cViewPr varScale="1">
        <p:scale>
          <a:sx n="71" d="100"/>
          <a:sy n="71" d="100"/>
        </p:scale>
        <p:origin x="3592"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0FC4A3-E90E-44B0-8F87-31FAFDC6C5C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90CDAA76-98CC-48AF-AD9D-7BCFADEA75BB}">
      <dgm:prSet custT="1"/>
      <dgm:spPr>
        <a:xfrm>
          <a:off x="2723629" y="341725"/>
          <a:ext cx="1932905" cy="1900021"/>
        </a:xfrm>
        <a:solidFill>
          <a:schemeClr val="accent5">
            <a:lumMod val="90000"/>
          </a:schemeClr>
        </a:solidFill>
      </dgm:spPr>
      <dgm:t>
        <a:bodyPr/>
        <a:lstStyle/>
        <a:p>
          <a:pPr rtl="0"/>
          <a:r>
            <a:rPr lang="zh-CN" altLang="en-US" sz="1800" b="1" dirty="0" smtClean="0">
              <a:latin typeface="微软雅黑" pitchFamily="34" charset="-122"/>
              <a:ea typeface="微软雅黑" pitchFamily="34" charset="-122"/>
              <a:cs typeface="+mn-cs"/>
            </a:rPr>
            <a:t>营销优化</a:t>
          </a:r>
          <a:endParaRPr lang="zh-CN" altLang="en-US" sz="1800" b="1" dirty="0">
            <a:latin typeface="微软雅黑" pitchFamily="34" charset="-122"/>
            <a:ea typeface="微软雅黑" pitchFamily="34" charset="-122"/>
            <a:cs typeface="+mn-cs"/>
          </a:endParaRPr>
        </a:p>
      </dgm:t>
    </dgm:pt>
    <dgm:pt modelId="{0639DEC3-391D-4F14-8EFC-57DFBDD93FB6}" type="parTrans" cxnId="{7368BD2F-7372-4288-BBA0-C0EBF98E6F3E}">
      <dgm:prSet/>
      <dgm:spPr/>
      <dgm:t>
        <a:bodyPr/>
        <a:lstStyle/>
        <a:p>
          <a:endParaRPr lang="zh-CN" altLang="en-US"/>
        </a:p>
      </dgm:t>
    </dgm:pt>
    <dgm:pt modelId="{25841429-60D9-40C4-AC21-3AE67AA31405}" type="sibTrans" cxnId="{7368BD2F-7372-4288-BBA0-C0EBF98E6F3E}">
      <dgm:prSet/>
      <dgm:spPr/>
      <dgm:t>
        <a:bodyPr/>
        <a:lstStyle/>
        <a:p>
          <a:endParaRPr lang="zh-CN" altLang="en-US"/>
        </a:p>
      </dgm:t>
    </dgm:pt>
    <dgm:pt modelId="{8B01374E-3045-4C85-9AED-3A208CF36101}">
      <dgm:prSet custT="1"/>
      <dgm:spPr>
        <a:xfrm>
          <a:off x="4594419" y="406017"/>
          <a:ext cx="1932905" cy="1900021"/>
        </a:xfrm>
        <a:solidFill>
          <a:schemeClr val="accent5">
            <a:lumMod val="90000"/>
          </a:schemeClr>
        </a:solidFill>
      </dgm:spPr>
      <dgm:t>
        <a:bodyPr/>
        <a:lstStyle/>
        <a:p>
          <a:pPr rtl="0"/>
          <a:r>
            <a:rPr lang="zh-CN" altLang="en-US" sz="1800" b="1" dirty="0" smtClean="0">
              <a:latin typeface="微软雅黑" pitchFamily="34" charset="-122"/>
              <a:ea typeface="微软雅黑" pitchFamily="34" charset="-122"/>
              <a:cs typeface="+mn-cs"/>
            </a:rPr>
            <a:t>运营优化</a:t>
          </a:r>
          <a:endParaRPr lang="zh-CN" altLang="en-US" sz="1800" b="1" dirty="0">
            <a:latin typeface="微软雅黑" pitchFamily="34" charset="-122"/>
            <a:ea typeface="微软雅黑" pitchFamily="34" charset="-122"/>
            <a:cs typeface="+mn-cs"/>
          </a:endParaRPr>
        </a:p>
      </dgm:t>
    </dgm:pt>
    <dgm:pt modelId="{8FFEB620-B3CD-494F-8BE9-8FA850CB5E3D}" type="parTrans" cxnId="{1E0768F3-7BDC-4E39-9A9C-E444EFB1907B}">
      <dgm:prSet/>
      <dgm:spPr/>
      <dgm:t>
        <a:bodyPr/>
        <a:lstStyle/>
        <a:p>
          <a:endParaRPr lang="zh-CN" altLang="en-US"/>
        </a:p>
      </dgm:t>
    </dgm:pt>
    <dgm:pt modelId="{0BA719DC-65EB-4806-8596-B069F50E8FC5}" type="sibTrans" cxnId="{1E0768F3-7BDC-4E39-9A9C-E444EFB1907B}">
      <dgm:prSet/>
      <dgm:spPr/>
      <dgm:t>
        <a:bodyPr/>
        <a:lstStyle/>
        <a:p>
          <a:endParaRPr lang="zh-CN" altLang="en-US"/>
        </a:p>
      </dgm:t>
    </dgm:pt>
    <dgm:pt modelId="{7D051B37-25B0-43D9-AB76-57BD77E636A5}">
      <dgm:prSet custT="1"/>
      <dgm:spPr>
        <a:xfrm>
          <a:off x="2723629" y="2212515"/>
          <a:ext cx="1932905" cy="1900021"/>
        </a:xfrm>
        <a:solidFill>
          <a:schemeClr val="accent5">
            <a:lumMod val="90000"/>
          </a:schemeClr>
        </a:solidFill>
      </dgm:spPr>
      <dgm:t>
        <a:bodyPr/>
        <a:lstStyle/>
        <a:p>
          <a:pPr rtl="0"/>
          <a:r>
            <a:rPr lang="zh-CN" altLang="en-US" sz="1800" b="1" dirty="0" smtClean="0">
              <a:latin typeface="微软雅黑" pitchFamily="34" charset="-122"/>
              <a:ea typeface="微软雅黑" pitchFamily="34" charset="-122"/>
              <a:cs typeface="+mn-cs"/>
            </a:rPr>
            <a:t>业务模式创新</a:t>
          </a:r>
          <a:endParaRPr lang="zh-CN" altLang="en-US" sz="1800" b="1" dirty="0">
            <a:latin typeface="微软雅黑" pitchFamily="34" charset="-122"/>
            <a:ea typeface="微软雅黑" pitchFamily="34" charset="-122"/>
            <a:cs typeface="+mn-cs"/>
          </a:endParaRPr>
        </a:p>
      </dgm:t>
    </dgm:pt>
    <dgm:pt modelId="{F3F0026C-B025-430D-B3D0-38AAC997C3CF}" type="parTrans" cxnId="{82337638-135E-47CE-A860-305EEF4E5071}">
      <dgm:prSet/>
      <dgm:spPr/>
      <dgm:t>
        <a:bodyPr/>
        <a:lstStyle/>
        <a:p>
          <a:endParaRPr lang="zh-CN" altLang="en-US"/>
        </a:p>
      </dgm:t>
    </dgm:pt>
    <dgm:pt modelId="{1F2C1F1B-B68F-4827-81C1-5A4AD04769E5}" type="sibTrans" cxnId="{82337638-135E-47CE-A860-305EEF4E5071}">
      <dgm:prSet/>
      <dgm:spPr/>
      <dgm:t>
        <a:bodyPr/>
        <a:lstStyle/>
        <a:p>
          <a:endParaRPr lang="zh-CN" altLang="en-US"/>
        </a:p>
      </dgm:t>
    </dgm:pt>
    <dgm:pt modelId="{019DA5C1-AB0A-4CBA-91F5-A0892C8BF1E7}">
      <dgm:prSet custT="1"/>
      <dgm:spPr>
        <a:xfrm>
          <a:off x="4594419" y="2212515"/>
          <a:ext cx="1932905" cy="1900021"/>
        </a:xfrm>
        <a:solidFill>
          <a:schemeClr val="accent5">
            <a:lumMod val="90000"/>
          </a:schemeClr>
        </a:solidFill>
      </dgm:spPr>
      <dgm:t>
        <a:bodyPr/>
        <a:lstStyle/>
        <a:p>
          <a:pPr rtl="0"/>
          <a:r>
            <a:rPr lang="zh-CN" altLang="en-US" sz="1800" b="1" dirty="0" smtClean="0">
              <a:latin typeface="微软雅黑" pitchFamily="34" charset="-122"/>
              <a:ea typeface="微软雅黑" pitchFamily="34" charset="-122"/>
              <a:cs typeface="+mn-cs"/>
            </a:rPr>
            <a:t>降低财务成本</a:t>
          </a:r>
          <a:endParaRPr lang="zh-CN" altLang="en-US" sz="1800" b="1" dirty="0">
            <a:latin typeface="微软雅黑" pitchFamily="34" charset="-122"/>
            <a:ea typeface="微软雅黑" pitchFamily="34" charset="-122"/>
            <a:cs typeface="+mn-cs"/>
          </a:endParaRPr>
        </a:p>
      </dgm:t>
    </dgm:pt>
    <dgm:pt modelId="{9AA0772B-5E03-47FA-9092-C34EA46420F7}" type="parTrans" cxnId="{1D02AC33-A211-444D-A1EF-7632130FA36F}">
      <dgm:prSet/>
      <dgm:spPr/>
      <dgm:t>
        <a:bodyPr/>
        <a:lstStyle/>
        <a:p>
          <a:endParaRPr lang="en-US"/>
        </a:p>
      </dgm:t>
    </dgm:pt>
    <dgm:pt modelId="{123C3489-0147-48FD-8A31-9F8CAD86DAC5}" type="sibTrans" cxnId="{1D02AC33-A211-444D-A1EF-7632130FA36F}">
      <dgm:prSet/>
      <dgm:spPr/>
      <dgm:t>
        <a:bodyPr/>
        <a:lstStyle/>
        <a:p>
          <a:endParaRPr lang="en-US"/>
        </a:p>
      </dgm:t>
    </dgm:pt>
    <dgm:pt modelId="{4CF387AD-6398-43ED-A707-65483C93D0D7}" type="pres">
      <dgm:prSet presAssocID="{840FC4A3-E90E-44B0-8F87-31FAFDC6C5C4}" presName="matrix" presStyleCnt="0">
        <dgm:presLayoutVars>
          <dgm:chMax val="1"/>
          <dgm:dir/>
          <dgm:resizeHandles val="exact"/>
        </dgm:presLayoutVars>
      </dgm:prSet>
      <dgm:spPr/>
      <dgm:t>
        <a:bodyPr/>
        <a:lstStyle/>
        <a:p>
          <a:endParaRPr lang="zh-CN" altLang="en-US"/>
        </a:p>
      </dgm:t>
    </dgm:pt>
    <dgm:pt modelId="{6AEE61D1-7010-4E93-8FCE-7A9EEF2AB9FD}" type="pres">
      <dgm:prSet presAssocID="{840FC4A3-E90E-44B0-8F87-31FAFDC6C5C4}" presName="diamond" presStyleLbl="bgShp" presStyleIdx="0" presStyleCnt="1" custScaleX="114922" custLinFactNeighborY="-443"/>
      <dgm:spPr>
        <a:xfrm>
          <a:off x="1702367" y="0"/>
          <a:ext cx="5846218" cy="4454262"/>
        </a:xfrm>
        <a:prstGeom prst="diamond">
          <a:avLst/>
        </a:prstGeom>
        <a:solidFill>
          <a:schemeClr val="bg1">
            <a:lumMod val="85000"/>
          </a:schemeClr>
        </a:solidFill>
      </dgm:spPr>
      <dgm:t>
        <a:bodyPr/>
        <a:lstStyle/>
        <a:p>
          <a:endParaRPr lang="zh-CN" altLang="en-US"/>
        </a:p>
      </dgm:t>
    </dgm:pt>
    <dgm:pt modelId="{261CC41E-968A-4E73-8159-EFDEBAB81F4B}" type="pres">
      <dgm:prSet presAssocID="{840FC4A3-E90E-44B0-8F87-31FAFDC6C5C4}" presName="quad1" presStyleLbl="node1" presStyleIdx="0" presStyleCnt="4" custScaleX="106451" custScaleY="99856">
        <dgm:presLayoutVars>
          <dgm:chMax val="0"/>
          <dgm:chPref val="0"/>
          <dgm:bulletEnabled val="1"/>
        </dgm:presLayoutVars>
      </dgm:prSet>
      <dgm:spPr>
        <a:prstGeom prst="roundRect">
          <a:avLst/>
        </a:prstGeom>
      </dgm:spPr>
      <dgm:t>
        <a:bodyPr/>
        <a:lstStyle/>
        <a:p>
          <a:endParaRPr lang="zh-CN" altLang="en-US"/>
        </a:p>
      </dgm:t>
    </dgm:pt>
    <dgm:pt modelId="{1AC6C014-B5DD-441B-A4F8-9954A334E437}" type="pres">
      <dgm:prSet presAssocID="{840FC4A3-E90E-44B0-8F87-31FAFDC6C5C4}" presName="quad2" presStyleLbl="node1" presStyleIdx="1" presStyleCnt="4" custScaleX="106451" custScaleY="99856" custLinFactNeighborX="-1670" custLinFactNeighborY="-474">
        <dgm:presLayoutVars>
          <dgm:chMax val="0"/>
          <dgm:chPref val="0"/>
          <dgm:bulletEnabled val="1"/>
        </dgm:presLayoutVars>
      </dgm:prSet>
      <dgm:spPr>
        <a:prstGeom prst="roundRect">
          <a:avLst/>
        </a:prstGeom>
      </dgm:spPr>
      <dgm:t>
        <a:bodyPr/>
        <a:lstStyle/>
        <a:p>
          <a:endParaRPr lang="zh-CN" altLang="en-US"/>
        </a:p>
      </dgm:t>
    </dgm:pt>
    <dgm:pt modelId="{7614CC8B-EE72-453E-A6E9-86E1FE85B98E}" type="pres">
      <dgm:prSet presAssocID="{840FC4A3-E90E-44B0-8F87-31FAFDC6C5C4}" presName="quad3" presStyleLbl="node1" presStyleIdx="2" presStyleCnt="4" custScaleX="106451" custScaleY="99856" custLinFactNeighborY="-7515">
        <dgm:presLayoutVars>
          <dgm:chMax val="0"/>
          <dgm:chPref val="0"/>
          <dgm:bulletEnabled val="1"/>
        </dgm:presLayoutVars>
      </dgm:prSet>
      <dgm:spPr>
        <a:prstGeom prst="roundRect">
          <a:avLst/>
        </a:prstGeom>
      </dgm:spPr>
      <dgm:t>
        <a:bodyPr/>
        <a:lstStyle/>
        <a:p>
          <a:endParaRPr lang="zh-CN" altLang="en-US"/>
        </a:p>
      </dgm:t>
    </dgm:pt>
    <dgm:pt modelId="{E98456C5-8B07-4E76-BE6E-1E8004D24E3B}" type="pres">
      <dgm:prSet presAssocID="{840FC4A3-E90E-44B0-8F87-31FAFDC6C5C4}" presName="quad4" presStyleLbl="node1" presStyleIdx="3" presStyleCnt="4" custScaleX="106451" custScaleY="99856" custLinFactNeighborX="-1670" custLinFactNeighborY="-7515">
        <dgm:presLayoutVars>
          <dgm:chMax val="0"/>
          <dgm:chPref val="0"/>
          <dgm:bulletEnabled val="1"/>
        </dgm:presLayoutVars>
      </dgm:prSet>
      <dgm:spPr>
        <a:prstGeom prst="roundRect">
          <a:avLst/>
        </a:prstGeom>
      </dgm:spPr>
      <dgm:t>
        <a:bodyPr/>
        <a:lstStyle/>
        <a:p>
          <a:endParaRPr lang="zh-CN" altLang="en-US"/>
        </a:p>
      </dgm:t>
    </dgm:pt>
  </dgm:ptLst>
  <dgm:cxnLst>
    <dgm:cxn modelId="{7368BD2F-7372-4288-BBA0-C0EBF98E6F3E}" srcId="{840FC4A3-E90E-44B0-8F87-31FAFDC6C5C4}" destId="{90CDAA76-98CC-48AF-AD9D-7BCFADEA75BB}" srcOrd="0" destOrd="0" parTransId="{0639DEC3-391D-4F14-8EFC-57DFBDD93FB6}" sibTransId="{25841429-60D9-40C4-AC21-3AE67AA31405}"/>
    <dgm:cxn modelId="{476D5795-1C9C-FE4A-98D1-A6EAC98900F5}" type="presOf" srcId="{7D051B37-25B0-43D9-AB76-57BD77E636A5}" destId="{E98456C5-8B07-4E76-BE6E-1E8004D24E3B}" srcOrd="0" destOrd="0" presId="urn:microsoft.com/office/officeart/2005/8/layout/matrix3"/>
    <dgm:cxn modelId="{1E0768F3-7BDC-4E39-9A9C-E444EFB1907B}" srcId="{840FC4A3-E90E-44B0-8F87-31FAFDC6C5C4}" destId="{8B01374E-3045-4C85-9AED-3A208CF36101}" srcOrd="1" destOrd="0" parTransId="{8FFEB620-B3CD-494F-8BE9-8FA850CB5E3D}" sibTransId="{0BA719DC-65EB-4806-8596-B069F50E8FC5}"/>
    <dgm:cxn modelId="{82337638-135E-47CE-A860-305EEF4E5071}" srcId="{840FC4A3-E90E-44B0-8F87-31FAFDC6C5C4}" destId="{7D051B37-25B0-43D9-AB76-57BD77E636A5}" srcOrd="3" destOrd="0" parTransId="{F3F0026C-B025-430D-B3D0-38AAC997C3CF}" sibTransId="{1F2C1F1B-B68F-4827-81C1-5A4AD04769E5}"/>
    <dgm:cxn modelId="{BE23E5A0-7FE1-6F45-B8C5-91108189C28C}" type="presOf" srcId="{019DA5C1-AB0A-4CBA-91F5-A0892C8BF1E7}" destId="{7614CC8B-EE72-453E-A6E9-86E1FE85B98E}" srcOrd="0" destOrd="0" presId="urn:microsoft.com/office/officeart/2005/8/layout/matrix3"/>
    <dgm:cxn modelId="{30F1EA51-8CED-7E45-9340-A7A4667E8B6A}" type="presOf" srcId="{8B01374E-3045-4C85-9AED-3A208CF36101}" destId="{1AC6C014-B5DD-441B-A4F8-9954A334E437}" srcOrd="0" destOrd="0" presId="urn:microsoft.com/office/officeart/2005/8/layout/matrix3"/>
    <dgm:cxn modelId="{9717FB6E-C9F5-BB47-B349-C5610EFC3E57}" type="presOf" srcId="{840FC4A3-E90E-44B0-8F87-31FAFDC6C5C4}" destId="{4CF387AD-6398-43ED-A707-65483C93D0D7}" srcOrd="0" destOrd="0" presId="urn:microsoft.com/office/officeart/2005/8/layout/matrix3"/>
    <dgm:cxn modelId="{1D02AC33-A211-444D-A1EF-7632130FA36F}" srcId="{840FC4A3-E90E-44B0-8F87-31FAFDC6C5C4}" destId="{019DA5C1-AB0A-4CBA-91F5-A0892C8BF1E7}" srcOrd="2" destOrd="0" parTransId="{9AA0772B-5E03-47FA-9092-C34EA46420F7}" sibTransId="{123C3489-0147-48FD-8A31-9F8CAD86DAC5}"/>
    <dgm:cxn modelId="{1EEB9EA8-37DC-C14A-8681-E129A89E806E}" type="presOf" srcId="{90CDAA76-98CC-48AF-AD9D-7BCFADEA75BB}" destId="{261CC41E-968A-4E73-8159-EFDEBAB81F4B}" srcOrd="0" destOrd="0" presId="urn:microsoft.com/office/officeart/2005/8/layout/matrix3"/>
    <dgm:cxn modelId="{C1892FEB-D0D3-154F-B2DB-333FCC136C8B}" type="presParOf" srcId="{4CF387AD-6398-43ED-A707-65483C93D0D7}" destId="{6AEE61D1-7010-4E93-8FCE-7A9EEF2AB9FD}" srcOrd="0" destOrd="0" presId="urn:microsoft.com/office/officeart/2005/8/layout/matrix3"/>
    <dgm:cxn modelId="{C3388AFD-36C8-6842-92BE-A3C35EDE09DA}" type="presParOf" srcId="{4CF387AD-6398-43ED-A707-65483C93D0D7}" destId="{261CC41E-968A-4E73-8159-EFDEBAB81F4B}" srcOrd="1" destOrd="0" presId="urn:microsoft.com/office/officeart/2005/8/layout/matrix3"/>
    <dgm:cxn modelId="{1737636E-397D-FA4E-813D-2BFD8772C2EA}" type="presParOf" srcId="{4CF387AD-6398-43ED-A707-65483C93D0D7}" destId="{1AC6C014-B5DD-441B-A4F8-9954A334E437}" srcOrd="2" destOrd="0" presId="urn:microsoft.com/office/officeart/2005/8/layout/matrix3"/>
    <dgm:cxn modelId="{3E119606-DDF4-9A4A-8295-4A34E27BD4FB}" type="presParOf" srcId="{4CF387AD-6398-43ED-A707-65483C93D0D7}" destId="{7614CC8B-EE72-453E-A6E9-86E1FE85B98E}" srcOrd="3" destOrd="0" presId="urn:microsoft.com/office/officeart/2005/8/layout/matrix3"/>
    <dgm:cxn modelId="{83594C31-3C8E-CF47-9129-6DE39FEF5622}" type="presParOf" srcId="{4CF387AD-6398-43ED-A707-65483C93D0D7}" destId="{E98456C5-8B07-4E76-BE6E-1E8004D24E3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E61D1-7010-4E93-8FCE-7A9EEF2AB9FD}">
      <dsp:nvSpPr>
        <dsp:cNvPr id="0" name=""/>
        <dsp:cNvSpPr/>
      </dsp:nvSpPr>
      <dsp:spPr>
        <a:xfrm>
          <a:off x="-199337" y="0"/>
          <a:ext cx="3707572" cy="3226164"/>
        </a:xfrm>
        <a:prstGeom prst="diamond">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261CC41E-968A-4E73-8159-EFDEBAB81F4B}">
      <dsp:nvSpPr>
        <dsp:cNvPr id="0" name=""/>
        <dsp:cNvSpPr/>
      </dsp:nvSpPr>
      <dsp:spPr>
        <a:xfrm>
          <a:off x="307268" y="307391"/>
          <a:ext cx="1339370" cy="1256392"/>
        </a:xfrm>
        <a:prstGeom prst="roundRect">
          <a:avLst/>
        </a:prstGeom>
        <a:solidFill>
          <a:schemeClr val="accent5">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b="1" kern="1200" dirty="0" smtClean="0">
              <a:latin typeface="微软雅黑" pitchFamily="34" charset="-122"/>
              <a:ea typeface="微软雅黑" pitchFamily="34" charset="-122"/>
              <a:cs typeface="+mn-cs"/>
            </a:rPr>
            <a:t>营销优化</a:t>
          </a:r>
          <a:endParaRPr lang="zh-CN" altLang="en-US" sz="1800" b="1" kern="1200" dirty="0">
            <a:latin typeface="微软雅黑" pitchFamily="34" charset="-122"/>
            <a:ea typeface="微软雅黑" pitchFamily="34" charset="-122"/>
            <a:cs typeface="+mn-cs"/>
          </a:endParaRPr>
        </a:p>
      </dsp:txBody>
      <dsp:txXfrm>
        <a:off x="368600" y="368723"/>
        <a:ext cx="1216706" cy="1133728"/>
      </dsp:txXfrm>
    </dsp:sp>
    <dsp:sp modelId="{1AC6C014-B5DD-441B-A4F8-9954A334E437}">
      <dsp:nvSpPr>
        <dsp:cNvPr id="0" name=""/>
        <dsp:cNvSpPr/>
      </dsp:nvSpPr>
      <dsp:spPr>
        <a:xfrm>
          <a:off x="1641245" y="301427"/>
          <a:ext cx="1339370" cy="1256392"/>
        </a:xfrm>
        <a:prstGeom prst="roundRect">
          <a:avLst/>
        </a:prstGeom>
        <a:solidFill>
          <a:schemeClr val="accent5">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b="1" kern="1200" dirty="0" smtClean="0">
              <a:latin typeface="微软雅黑" pitchFamily="34" charset="-122"/>
              <a:ea typeface="微软雅黑" pitchFamily="34" charset="-122"/>
              <a:cs typeface="+mn-cs"/>
            </a:rPr>
            <a:t>运营优化</a:t>
          </a:r>
          <a:endParaRPr lang="zh-CN" altLang="en-US" sz="1800" b="1" kern="1200" dirty="0">
            <a:latin typeface="微软雅黑" pitchFamily="34" charset="-122"/>
            <a:ea typeface="微软雅黑" pitchFamily="34" charset="-122"/>
            <a:cs typeface="+mn-cs"/>
          </a:endParaRPr>
        </a:p>
      </dsp:txBody>
      <dsp:txXfrm>
        <a:off x="1702577" y="362759"/>
        <a:ext cx="1216706" cy="1133728"/>
      </dsp:txXfrm>
    </dsp:sp>
    <dsp:sp modelId="{7614CC8B-EE72-453E-A6E9-86E1FE85B98E}">
      <dsp:nvSpPr>
        <dsp:cNvPr id="0" name=""/>
        <dsp:cNvSpPr/>
      </dsp:nvSpPr>
      <dsp:spPr>
        <a:xfrm>
          <a:off x="307268" y="1567826"/>
          <a:ext cx="1339370" cy="1256392"/>
        </a:xfrm>
        <a:prstGeom prst="roundRect">
          <a:avLst/>
        </a:prstGeom>
        <a:solidFill>
          <a:schemeClr val="accent5">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b="1" kern="1200" dirty="0" smtClean="0">
              <a:latin typeface="微软雅黑" pitchFamily="34" charset="-122"/>
              <a:ea typeface="微软雅黑" pitchFamily="34" charset="-122"/>
              <a:cs typeface="+mn-cs"/>
            </a:rPr>
            <a:t>降低财务成本</a:t>
          </a:r>
          <a:endParaRPr lang="zh-CN" altLang="en-US" sz="1800" b="1" kern="1200" dirty="0">
            <a:latin typeface="微软雅黑" pitchFamily="34" charset="-122"/>
            <a:ea typeface="微软雅黑" pitchFamily="34" charset="-122"/>
            <a:cs typeface="+mn-cs"/>
          </a:endParaRPr>
        </a:p>
      </dsp:txBody>
      <dsp:txXfrm>
        <a:off x="368600" y="1629158"/>
        <a:ext cx="1216706" cy="1133728"/>
      </dsp:txXfrm>
    </dsp:sp>
    <dsp:sp modelId="{E98456C5-8B07-4E76-BE6E-1E8004D24E3B}">
      <dsp:nvSpPr>
        <dsp:cNvPr id="0" name=""/>
        <dsp:cNvSpPr/>
      </dsp:nvSpPr>
      <dsp:spPr>
        <a:xfrm>
          <a:off x="1641245" y="1567826"/>
          <a:ext cx="1339370" cy="1256392"/>
        </a:xfrm>
        <a:prstGeom prst="roundRect">
          <a:avLst/>
        </a:prstGeom>
        <a:solidFill>
          <a:schemeClr val="accent5">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b="1" kern="1200" dirty="0" smtClean="0">
              <a:latin typeface="微软雅黑" pitchFamily="34" charset="-122"/>
              <a:ea typeface="微软雅黑" pitchFamily="34" charset="-122"/>
              <a:cs typeface="+mn-cs"/>
            </a:rPr>
            <a:t>业务模式创新</a:t>
          </a:r>
          <a:endParaRPr lang="zh-CN" altLang="en-US" sz="1800" b="1" kern="1200" dirty="0">
            <a:latin typeface="微软雅黑" pitchFamily="34" charset="-122"/>
            <a:ea typeface="微软雅黑" pitchFamily="34" charset="-122"/>
            <a:cs typeface="+mn-cs"/>
          </a:endParaRPr>
        </a:p>
      </dsp:txBody>
      <dsp:txXfrm>
        <a:off x="1702577" y="1629158"/>
        <a:ext cx="1216706" cy="113372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845AF8-7501-46C7-9BEC-D75838DC76EC}" type="datetimeFigureOut">
              <a:rPr lang="zh-CN" altLang="en-US" smtClean="0"/>
              <a:t>17/2/27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B772A-986A-49EF-A14F-ADBF5D5F8CE2}" type="slidenum">
              <a:rPr lang="zh-CN" altLang="en-US" smtClean="0"/>
              <a:t>‹#›</a:t>
            </a:fld>
            <a:endParaRPr lang="zh-CN" altLang="en-US"/>
          </a:p>
        </p:txBody>
      </p:sp>
    </p:spTree>
    <p:extLst>
      <p:ext uri="{BB962C8B-B14F-4D97-AF65-F5344CB8AC3E}">
        <p14:creationId xmlns:p14="http://schemas.microsoft.com/office/powerpoint/2010/main" val="692159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73B58E-BD60-4418-87EB-B88F2BEC1437}" type="datetimeFigureOut">
              <a:rPr lang="zh-CN" altLang="en-US" smtClean="0"/>
              <a:t>17/2/27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AA65F-E5CB-4CC7-BA6E-75EFD3FE750A}" type="slidenum">
              <a:rPr lang="zh-CN" altLang="en-US" smtClean="0"/>
              <a:t>‹#›</a:t>
            </a:fld>
            <a:endParaRPr lang="zh-CN" altLang="en-US"/>
          </a:p>
        </p:txBody>
      </p:sp>
    </p:spTree>
    <p:extLst>
      <p:ext uri="{BB962C8B-B14F-4D97-AF65-F5344CB8AC3E}">
        <p14:creationId xmlns:p14="http://schemas.microsoft.com/office/powerpoint/2010/main" val="51306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lvl="0"/>
            <a:r>
              <a:rPr lang="en-US" dirty="0" smtClean="0">
                <a:solidFill>
                  <a:schemeClr val="tx1"/>
                </a:solidFill>
                <a:latin typeface="+mn-lt"/>
              </a:rPr>
              <a:t>But they also show how quickly technology is evolving and how crucial it is to stay agile in the midst of ever-increasing change. </a:t>
            </a:r>
          </a:p>
          <a:p>
            <a:endParaRPr lang="en-US" dirty="0">
              <a:solidFill>
                <a:schemeClr val="accent4"/>
              </a:solidFill>
            </a:endParaRPr>
          </a:p>
        </p:txBody>
      </p:sp>
    </p:spTree>
    <p:extLst>
      <p:ext uri="{BB962C8B-B14F-4D97-AF65-F5344CB8AC3E}">
        <p14:creationId xmlns:p14="http://schemas.microsoft.com/office/powerpoint/2010/main" val="182160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lvl="0" indent="0">
              <a:buNone/>
            </a:pPr>
            <a:r>
              <a:rPr lang="en-US" b="1" dirty="0" smtClean="0">
                <a:solidFill>
                  <a:schemeClr val="tx1"/>
                </a:solidFill>
                <a:latin typeface="+mn-lt"/>
              </a:rPr>
              <a:t>The Sentient Enterprise is:</a:t>
            </a:r>
          </a:p>
          <a:p>
            <a:pPr lvl="0"/>
            <a:r>
              <a:rPr lang="en-US" dirty="0" smtClean="0">
                <a:solidFill>
                  <a:schemeClr val="tx1"/>
                </a:solidFill>
                <a:latin typeface="+mn-lt"/>
              </a:rPr>
              <a:t>Proactive – able to sense micro-trends signaling the next crisis or the next opportunity</a:t>
            </a:r>
          </a:p>
          <a:p>
            <a:pPr lvl="0"/>
            <a:r>
              <a:rPr lang="en-US" dirty="0" smtClean="0">
                <a:solidFill>
                  <a:schemeClr val="tx1"/>
                </a:solidFill>
                <a:latin typeface="+mn-lt"/>
              </a:rPr>
              <a:t>Frictionless – can act as one organism without any impedance created by silos</a:t>
            </a:r>
          </a:p>
          <a:p>
            <a:pPr lvl="0"/>
            <a:r>
              <a:rPr lang="en-US" dirty="0" smtClean="0">
                <a:solidFill>
                  <a:schemeClr val="tx1"/>
                </a:solidFill>
                <a:latin typeface="+mn-lt"/>
              </a:rPr>
              <a:t>Autonomous – can listen to data and make decisions in real-time without human intervention</a:t>
            </a:r>
          </a:p>
          <a:p>
            <a:pPr lvl="0"/>
            <a:r>
              <a:rPr lang="en-US" dirty="0" smtClean="0">
                <a:solidFill>
                  <a:schemeClr val="tx1"/>
                </a:solidFill>
                <a:latin typeface="+mn-lt"/>
              </a:rPr>
              <a:t>Scalable – can use virtually unlimited amounts of data to make decisions</a:t>
            </a:r>
          </a:p>
          <a:p>
            <a:pPr lvl="0"/>
            <a:r>
              <a:rPr lang="en-US" dirty="0" smtClean="0">
                <a:solidFill>
                  <a:schemeClr val="tx1"/>
                </a:solidFill>
                <a:latin typeface="+mn-lt"/>
              </a:rPr>
              <a:t>Evolving – has intelligence that is native and emergent</a:t>
            </a:r>
            <a:endParaRPr lang="en-US" dirty="0">
              <a:solidFill>
                <a:schemeClr val="tx1"/>
              </a:solidFill>
              <a:latin typeface="+mn-lt"/>
            </a:endParaRPr>
          </a:p>
        </p:txBody>
      </p:sp>
    </p:spTree>
    <p:extLst>
      <p:ext uri="{BB962C8B-B14F-4D97-AF65-F5344CB8AC3E}">
        <p14:creationId xmlns:p14="http://schemas.microsoft.com/office/powerpoint/2010/main" val="3934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a:xfrm>
            <a:off x="3885010" y="8684684"/>
            <a:ext cx="2971800" cy="457200"/>
          </a:xfrm>
          <a:prstGeom prst="rect">
            <a:avLst/>
          </a:prstGeom>
        </p:spPr>
        <p:txBody>
          <a:bodyPr/>
          <a:lstStyle/>
          <a:p>
            <a:fld id="{71741328-A6F7-5844-B378-EC2E3653DB2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6305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eaLnBrk="1" hangingPunct="1"/>
            <a:fld id="{7BBE87D1-2111-47C6-8084-5FC96702459F}" type="slidenum">
              <a:rPr lang="en-US" altLang="zh-CN">
                <a:ea typeface="宋体" pitchFamily="2" charset="-122"/>
              </a:rPr>
              <a:pPr eaLnBrk="1" hangingPunct="1"/>
              <a:t>13</a:t>
            </a:fld>
            <a:endParaRPr lang="en-US" altLang="zh-CN">
              <a:ea typeface="宋体" pitchFamily="2" charset="-122"/>
            </a:endParaRPr>
          </a:p>
        </p:txBody>
      </p:sp>
      <p:sp>
        <p:nvSpPr>
          <p:cNvPr id="1658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539" tIns="47269" rIns="94539" bIns="47269" anchor="b"/>
          <a:lstStyle>
            <a:lvl1pPr defTabSz="944563" eaLnBrk="0" hangingPunct="0">
              <a:defRPr>
                <a:solidFill>
                  <a:schemeClr val="tx1"/>
                </a:solidFill>
                <a:latin typeface="Arial" pitchFamily="34" charset="0"/>
                <a:ea typeface="华文细黑" pitchFamily="2" charset="-122"/>
              </a:defRPr>
            </a:lvl1pPr>
            <a:lvl2pPr marL="742950" indent="-285750" defTabSz="944563" eaLnBrk="0" hangingPunct="0">
              <a:defRPr>
                <a:solidFill>
                  <a:schemeClr val="tx1"/>
                </a:solidFill>
                <a:latin typeface="Arial" pitchFamily="34" charset="0"/>
                <a:ea typeface="华文细黑" pitchFamily="2" charset="-122"/>
              </a:defRPr>
            </a:lvl2pPr>
            <a:lvl3pPr marL="1143000" indent="-228600" defTabSz="944563" eaLnBrk="0" hangingPunct="0">
              <a:defRPr>
                <a:solidFill>
                  <a:schemeClr val="tx1"/>
                </a:solidFill>
                <a:latin typeface="Arial" pitchFamily="34" charset="0"/>
                <a:ea typeface="华文细黑" pitchFamily="2" charset="-122"/>
              </a:defRPr>
            </a:lvl3pPr>
            <a:lvl4pPr marL="1600200" indent="-228600" defTabSz="944563" eaLnBrk="0" hangingPunct="0">
              <a:defRPr>
                <a:solidFill>
                  <a:schemeClr val="tx1"/>
                </a:solidFill>
                <a:latin typeface="Arial" pitchFamily="34" charset="0"/>
                <a:ea typeface="华文细黑" pitchFamily="2" charset="-122"/>
              </a:defRPr>
            </a:lvl4pPr>
            <a:lvl5pPr marL="2057400" indent="-228600" defTabSz="944563" eaLnBrk="0" hangingPunct="0">
              <a:defRPr>
                <a:solidFill>
                  <a:schemeClr val="tx1"/>
                </a:solidFill>
                <a:latin typeface="Arial" pitchFamily="34" charset="0"/>
                <a:ea typeface="华文细黑" pitchFamily="2" charset="-122"/>
              </a:defRPr>
            </a:lvl5pPr>
            <a:lvl6pPr marL="2514600" indent="-228600" defTabSz="944563"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defTabSz="944563"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defTabSz="944563"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defTabSz="944563" eaLnBrk="0" fontAlgn="base" hangingPunct="0">
              <a:spcBef>
                <a:spcPct val="0"/>
              </a:spcBef>
              <a:spcAft>
                <a:spcPct val="0"/>
              </a:spcAft>
              <a:defRPr>
                <a:solidFill>
                  <a:schemeClr val="tx1"/>
                </a:solidFill>
                <a:latin typeface="Arial" pitchFamily="34" charset="0"/>
                <a:ea typeface="华文细黑" pitchFamily="2" charset="-122"/>
              </a:defRPr>
            </a:lvl9pPr>
          </a:lstStyle>
          <a:p>
            <a:pPr algn="r" eaLnBrk="1" hangingPunct="1"/>
            <a:fld id="{A71D0D85-BF00-471D-86BF-2169902707F8}" type="slidenum">
              <a:rPr lang="en-US" altLang="zh-CN" sz="1200">
                <a:ea typeface="宋体" pitchFamily="2" charset="-122"/>
              </a:rPr>
              <a:pPr algn="r" eaLnBrk="1" hangingPunct="1"/>
              <a:t>13</a:t>
            </a:fld>
            <a:endParaRPr lang="en-US" altLang="zh-CN" sz="1200">
              <a:ea typeface="宋体" pitchFamily="2" charset="-122"/>
            </a:endParaRPr>
          </a:p>
        </p:txBody>
      </p:sp>
      <p:sp>
        <p:nvSpPr>
          <p:cNvPr id="16589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539" tIns="47269" rIns="94539" bIns="47269" anchor="b"/>
          <a:lstStyle>
            <a:lvl1pPr defTabSz="944563" eaLnBrk="0" hangingPunct="0">
              <a:defRPr>
                <a:solidFill>
                  <a:schemeClr val="tx1"/>
                </a:solidFill>
                <a:latin typeface="Arial" pitchFamily="34" charset="0"/>
                <a:ea typeface="华文细黑" pitchFamily="2" charset="-122"/>
              </a:defRPr>
            </a:lvl1pPr>
            <a:lvl2pPr marL="742950" indent="-285750" defTabSz="944563" eaLnBrk="0" hangingPunct="0">
              <a:defRPr>
                <a:solidFill>
                  <a:schemeClr val="tx1"/>
                </a:solidFill>
                <a:latin typeface="Arial" pitchFamily="34" charset="0"/>
                <a:ea typeface="华文细黑" pitchFamily="2" charset="-122"/>
              </a:defRPr>
            </a:lvl2pPr>
            <a:lvl3pPr marL="1143000" indent="-228600" defTabSz="944563" eaLnBrk="0" hangingPunct="0">
              <a:defRPr>
                <a:solidFill>
                  <a:schemeClr val="tx1"/>
                </a:solidFill>
                <a:latin typeface="Arial" pitchFamily="34" charset="0"/>
                <a:ea typeface="华文细黑" pitchFamily="2" charset="-122"/>
              </a:defRPr>
            </a:lvl3pPr>
            <a:lvl4pPr marL="1600200" indent="-228600" defTabSz="944563" eaLnBrk="0" hangingPunct="0">
              <a:defRPr>
                <a:solidFill>
                  <a:schemeClr val="tx1"/>
                </a:solidFill>
                <a:latin typeface="Arial" pitchFamily="34" charset="0"/>
                <a:ea typeface="华文细黑" pitchFamily="2" charset="-122"/>
              </a:defRPr>
            </a:lvl4pPr>
            <a:lvl5pPr marL="2057400" indent="-228600" defTabSz="944563" eaLnBrk="0" hangingPunct="0">
              <a:defRPr>
                <a:solidFill>
                  <a:schemeClr val="tx1"/>
                </a:solidFill>
                <a:latin typeface="Arial" pitchFamily="34" charset="0"/>
                <a:ea typeface="华文细黑" pitchFamily="2" charset="-122"/>
              </a:defRPr>
            </a:lvl5pPr>
            <a:lvl6pPr marL="2514600" indent="-228600" defTabSz="944563"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defTabSz="944563"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defTabSz="944563"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defTabSz="944563" eaLnBrk="0" fontAlgn="base" hangingPunct="0">
              <a:spcBef>
                <a:spcPct val="0"/>
              </a:spcBef>
              <a:spcAft>
                <a:spcPct val="0"/>
              </a:spcAft>
              <a:defRPr>
                <a:solidFill>
                  <a:schemeClr val="tx1"/>
                </a:solidFill>
                <a:latin typeface="Arial" pitchFamily="34" charset="0"/>
                <a:ea typeface="华文细黑" pitchFamily="2" charset="-122"/>
              </a:defRPr>
            </a:lvl9pPr>
          </a:lstStyle>
          <a:p>
            <a:pPr algn="r" eaLnBrk="1" hangingPunct="1"/>
            <a:fld id="{E2E34411-8E65-44AF-99D3-E1C52FF209C0}" type="slidenum">
              <a:rPr lang="en-US" altLang="zh-CN" sz="1200">
                <a:ea typeface="宋体" pitchFamily="2" charset="-122"/>
              </a:rPr>
              <a:pPr algn="r" eaLnBrk="1" hangingPunct="1"/>
              <a:t>13</a:t>
            </a:fld>
            <a:endParaRPr lang="en-US" altLang="zh-CN" sz="1200">
              <a:ea typeface="宋体" pitchFamily="2" charset="-122"/>
            </a:endParaRPr>
          </a:p>
        </p:txBody>
      </p:sp>
      <p:sp>
        <p:nvSpPr>
          <p:cNvPr id="165893" name="Rectangle 2"/>
          <p:cNvSpPr>
            <a:spLocks noGrp="1" noRot="1" noChangeAspect="1" noChangeArrowheads="1" noTextEdit="1"/>
          </p:cNvSpPr>
          <p:nvPr>
            <p:ph type="sldImg"/>
          </p:nvPr>
        </p:nvSpPr>
        <p:spPr>
          <a:ln/>
        </p:spPr>
      </p:sp>
      <p:sp>
        <p:nvSpPr>
          <p:cNvPr id="1658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539" tIns="47269" rIns="94539" bIns="47269"/>
          <a:lstStyle/>
          <a:p>
            <a:pPr eaLnBrk="1" hangingPunct="1"/>
            <a:endParaRPr lang="en-US" altLang="zh-CN" smtClean="0">
              <a:latin typeface="Arial" pitchFamily="34" charset="0"/>
            </a:endParaRPr>
          </a:p>
        </p:txBody>
      </p:sp>
    </p:spTree>
    <p:extLst>
      <p:ext uri="{BB962C8B-B14F-4D97-AF65-F5344CB8AC3E}">
        <p14:creationId xmlns:p14="http://schemas.microsoft.com/office/powerpoint/2010/main" val="155559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85000"/>
              </a:lnSpc>
              <a:spcBef>
                <a:spcPts val="800"/>
              </a:spcBef>
              <a:spcAft>
                <a:spcPts val="200"/>
              </a:spcAft>
              <a:buClrTx/>
              <a:buSzTx/>
              <a:buFont typeface="Arial" pitchFamily="34" charset="0"/>
              <a:buChar char="•"/>
              <a:tabLst/>
              <a:defRPr/>
            </a:pPr>
            <a:r>
              <a:rPr lang="en-US" dirty="0" smtClean="0">
                <a:solidFill>
                  <a:schemeClr val="tx1"/>
                </a:solidFill>
                <a:latin typeface="+mn-lt"/>
              </a:rPr>
              <a:t>Think about the application to high-frequency stock trading that this level of algorithmic intelligence could provide. Algorithms can accomplish menial but necessary tasks very quickly at scale, which counts when traders want to buy stock at the best price, down to the last millisecond.  Most organizations have even more complicated data needs than high-frequency stock trading, making the demand for this capability even higher.</a:t>
            </a:r>
          </a:p>
          <a:p>
            <a:endParaRPr lang="en-US" dirty="0">
              <a:solidFill>
                <a:schemeClr val="tx1"/>
              </a:solidFill>
              <a:latin typeface="+mn-lt"/>
            </a:endParaRPr>
          </a:p>
        </p:txBody>
      </p:sp>
    </p:spTree>
    <p:extLst>
      <p:ext uri="{BB962C8B-B14F-4D97-AF65-F5344CB8AC3E}">
        <p14:creationId xmlns:p14="http://schemas.microsoft.com/office/powerpoint/2010/main" val="104993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5" name="组 21"/>
          <p:cNvGrpSpPr/>
          <p:nvPr userDrawn="1"/>
        </p:nvGrpSpPr>
        <p:grpSpPr>
          <a:xfrm>
            <a:off x="3884692" y="4688124"/>
            <a:ext cx="1506208" cy="292388"/>
            <a:chOff x="7337494" y="4653569"/>
            <a:chExt cx="1506208" cy="292388"/>
          </a:xfrm>
        </p:grpSpPr>
        <p:sp>
          <p:nvSpPr>
            <p:cNvPr id="6" name="文本框 5"/>
            <p:cNvSpPr txBox="1"/>
            <p:nvPr/>
          </p:nvSpPr>
          <p:spPr>
            <a:xfrm>
              <a:off x="7337494" y="4653569"/>
              <a:ext cx="1506208" cy="292388"/>
            </a:xfrm>
            <a:prstGeom prst="rect">
              <a:avLst/>
            </a:prstGeom>
            <a:noFill/>
          </p:spPr>
          <p:txBody>
            <a:bodyPr wrap="square" rtlCol="0">
              <a:spAutoFit/>
            </a:bodyPr>
            <a:lstStyle/>
            <a:p>
              <a:pPr>
                <a:lnSpc>
                  <a:spcPct val="130000"/>
                </a:lnSpc>
              </a:pPr>
              <a:r>
                <a:rPr lang="zh-CN" altLang="en-US" sz="800" dirty="0">
                  <a:solidFill>
                    <a:srgbClr val="1E2327"/>
                  </a:solidFill>
                </a:rPr>
                <a:t>思询科技  </a:t>
              </a:r>
              <a:r>
                <a:rPr lang="zh-CN" altLang="zh-CN" sz="1000" dirty="0">
                  <a:solidFill>
                    <a:srgbClr val="1E2327"/>
                  </a:solidFill>
                </a:rPr>
                <a:t>|</a:t>
              </a:r>
              <a:endParaRPr kumimoji="1" lang="zh-CN" altLang="en-US" sz="1000" dirty="0">
                <a:solidFill>
                  <a:srgbClr val="1E2327"/>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694" y="4691174"/>
              <a:ext cx="586661" cy="217178"/>
            </a:xfrm>
            <a:prstGeom prst="rect">
              <a:avLst/>
            </a:prstGeom>
          </p:spPr>
        </p:pic>
      </p:grpSp>
    </p:spTree>
    <p:extLst>
      <p:ext uri="{BB962C8B-B14F-4D97-AF65-F5344CB8AC3E}">
        <p14:creationId xmlns:p14="http://schemas.microsoft.com/office/powerpoint/2010/main" val="14193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62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DD1C3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5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424A5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5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5B69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rgbClr val="707B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5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00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4095" cy="5143500"/>
          </a:xfrm>
          <a:prstGeom prst="rect">
            <a:avLst/>
          </a:prstGeom>
        </p:spPr>
      </p:pic>
    </p:spTree>
    <p:extLst>
      <p:ext uri="{BB962C8B-B14F-4D97-AF65-F5344CB8AC3E}">
        <p14:creationId xmlns:p14="http://schemas.microsoft.com/office/powerpoint/2010/main" val="1879545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4615"/>
            <a:ext cx="8229600" cy="3454536"/>
          </a:xfrm>
          <a:prstGeom prst="rect">
            <a:avLst/>
          </a:prstGeom>
        </p:spPr>
        <p:txBody>
          <a:bodyPr>
            <a:normAutofit/>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7200" y="125215"/>
            <a:ext cx="8229600" cy="526298"/>
          </a:xfrm>
          <a:prstGeom prst="rect">
            <a:avLst/>
          </a:prstGeo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99051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0003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jpg"/><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9" Type="http://schemas.openxmlformats.org/officeDocument/2006/relationships/image" Target="../media/image23.jpeg"/><Relationship Id="rId20" Type="http://schemas.openxmlformats.org/officeDocument/2006/relationships/image" Target="../media/image32.png"/><Relationship Id="rId10" Type="http://schemas.openxmlformats.org/officeDocument/2006/relationships/image" Target="../media/image24.jpe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hyperlink" Target="http://creative.gettyimages.com/source/Search/124','4','2','" TargetMode="External"/><Relationship Id="rId15" Type="http://schemas.openxmlformats.org/officeDocument/2006/relationships/image" Target="../media/image28.jpeg"/><Relationship Id="rId16" Type="http://schemas.openxmlformats.org/officeDocument/2006/relationships/image" Target="../media/image29.jpe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slide" Target="slide7.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0" y="0"/>
            <a:ext cx="237067"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8906935" y="0"/>
            <a:ext cx="237067"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rot="5400000">
            <a:off x="4453469" y="-4453466"/>
            <a:ext cx="237067" cy="91440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rot="5400000">
            <a:off x="4453469" y="452966"/>
            <a:ext cx="237067" cy="91440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0" y="2254251"/>
            <a:ext cx="1270001" cy="635000"/>
          </a:xfrm>
          <a:prstGeom prst="rect">
            <a:avLst/>
          </a:prstGeom>
          <a:solidFill>
            <a:srgbClr val="DD1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7874001" y="2254251"/>
            <a:ext cx="1270001" cy="635000"/>
          </a:xfrm>
          <a:prstGeom prst="rect">
            <a:avLst/>
          </a:prstGeom>
          <a:solidFill>
            <a:srgbClr val="DD1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916622" y="494718"/>
            <a:ext cx="1310758" cy="1310758"/>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0" name="矩形 9"/>
          <p:cNvSpPr/>
          <p:nvPr/>
        </p:nvSpPr>
        <p:spPr>
          <a:xfrm>
            <a:off x="2272685" y="2080635"/>
            <a:ext cx="4620827" cy="1274195"/>
          </a:xfrm>
          <a:prstGeom prst="rect">
            <a:avLst/>
          </a:prstGeom>
          <a:ln>
            <a:noFill/>
          </a:ln>
        </p:spPr>
        <p:txBody>
          <a:bodyPr wrap="square">
            <a:spAutoFit/>
          </a:bodyPr>
          <a:lstStyle/>
          <a:p>
            <a:pPr algn="ctr">
              <a:lnSpc>
                <a:spcPct val="120000"/>
              </a:lnSpc>
            </a:pPr>
            <a:r>
              <a:rPr kumimoji="1" lang="zh-CN" altLang="en-US" sz="3200" b="1" dirty="0" smtClean="0">
                <a:solidFill>
                  <a:srgbClr val="FFFFFF"/>
                </a:solidFill>
              </a:rPr>
              <a:t>运输物流行业大数据业务价值与案例介绍</a:t>
            </a:r>
            <a:endParaRPr kumimoji="1" lang="en-US" altLang="zh-CN" sz="3200" b="1" dirty="0">
              <a:solidFill>
                <a:srgbClr val="FFFFFF"/>
              </a:solidFill>
            </a:endParaRPr>
          </a:p>
        </p:txBody>
      </p:sp>
      <p:sp>
        <p:nvSpPr>
          <p:cNvPr id="13" name="矩形 12"/>
          <p:cNvSpPr/>
          <p:nvPr/>
        </p:nvSpPr>
        <p:spPr>
          <a:xfrm>
            <a:off x="4070906" y="3840204"/>
            <a:ext cx="1002197" cy="276999"/>
          </a:xfrm>
          <a:prstGeom prst="rect">
            <a:avLst/>
          </a:prstGeom>
          <a:ln>
            <a:noFill/>
          </a:ln>
        </p:spPr>
        <p:txBody>
          <a:bodyPr wrap="none">
            <a:spAutoFit/>
          </a:bodyPr>
          <a:lstStyle/>
          <a:p>
            <a:pPr algn="ctr"/>
            <a:r>
              <a:rPr kumimoji="1" lang="en-US" altLang="zh-CN" sz="1200" dirty="0" smtClean="0">
                <a:solidFill>
                  <a:srgbClr val="FFFFFF"/>
                </a:solidFill>
              </a:rPr>
              <a:t>2017</a:t>
            </a:r>
            <a:r>
              <a:rPr kumimoji="1" lang="zh-CN" altLang="en-US" sz="1200" dirty="0" smtClean="0">
                <a:solidFill>
                  <a:srgbClr val="FFFFFF"/>
                </a:solidFill>
              </a:rPr>
              <a:t>年</a:t>
            </a:r>
            <a:r>
              <a:rPr kumimoji="1" lang="en-US" altLang="zh-CN" sz="1200" dirty="0" smtClean="0">
                <a:solidFill>
                  <a:srgbClr val="FFFFFF"/>
                </a:solidFill>
              </a:rPr>
              <a:t>02</a:t>
            </a:r>
            <a:r>
              <a:rPr kumimoji="1" lang="zh-CN" altLang="en-US" sz="1200" dirty="0" smtClean="0">
                <a:solidFill>
                  <a:srgbClr val="FFFFFF"/>
                </a:solidFill>
              </a:rPr>
              <a:t>月</a:t>
            </a:r>
            <a:endParaRPr kumimoji="1" lang="zh-CN" altLang="en-US" sz="1200" dirty="0">
              <a:solidFill>
                <a:srgbClr val="FFFFFF"/>
              </a:solidFill>
            </a:endParaRPr>
          </a:p>
        </p:txBody>
      </p:sp>
      <p:sp>
        <p:nvSpPr>
          <p:cNvPr id="12" name="矩形 11"/>
          <p:cNvSpPr/>
          <p:nvPr/>
        </p:nvSpPr>
        <p:spPr>
          <a:xfrm>
            <a:off x="3374356" y="3367022"/>
            <a:ext cx="2339102" cy="312778"/>
          </a:xfrm>
          <a:prstGeom prst="rect">
            <a:avLst/>
          </a:prstGeom>
        </p:spPr>
        <p:txBody>
          <a:bodyPr wrap="none">
            <a:spAutoFit/>
          </a:bodyPr>
          <a:lstStyle/>
          <a:p>
            <a:pPr marL="342900" lvl="0" indent="-342900" algn="ctr" fontAlgn="base">
              <a:lnSpc>
                <a:spcPct val="110000"/>
              </a:lnSpc>
              <a:spcBef>
                <a:spcPct val="0"/>
              </a:spcBef>
              <a:spcAft>
                <a:spcPct val="0"/>
              </a:spcAft>
            </a:pPr>
            <a:r>
              <a:rPr lang="zh-CN" altLang="en-US" sz="1400" kern="0" dirty="0">
                <a:solidFill>
                  <a:schemeClr val="bg1"/>
                </a:solidFill>
                <a:latin typeface="微软雅黑" panose="020B0503020204020204" pitchFamily="34" charset="-122"/>
                <a:ea typeface="微软雅黑" panose="020B0503020204020204" pitchFamily="34" charset="-122"/>
              </a:rPr>
              <a:t>上海思询信息科技有限公司</a:t>
            </a:r>
            <a:endParaRPr lang="en-US" altLang="zh-CN" sz="1400" kern="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560" y="900593"/>
            <a:ext cx="1124637" cy="416332"/>
          </a:xfrm>
          <a:prstGeom prst="rect">
            <a:avLst/>
          </a:prstGeom>
        </p:spPr>
      </p:pic>
    </p:spTree>
    <p:extLst>
      <p:ext uri="{BB962C8B-B14F-4D97-AF65-F5344CB8AC3E}">
        <p14:creationId xmlns:p14="http://schemas.microsoft.com/office/powerpoint/2010/main" val="269193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30"/>
          <p:cNvSpPr txBox="1">
            <a:spLocks/>
          </p:cNvSpPr>
          <p:nvPr/>
        </p:nvSpPr>
        <p:spPr>
          <a:xfrm>
            <a:off x="257174" y="156612"/>
            <a:ext cx="8237538" cy="412750"/>
          </a:xfrm>
          <a:prstGeom prst="rect">
            <a:avLst/>
          </a:prstGeom>
        </p:spPr>
        <p:txBody>
          <a:bodyPr vert="horz" lIns="0" tIns="0" rIns="0" bIns="0" rtlCol="0" anchor="b" anchorCtr="0">
            <a:noAutofit/>
          </a:bodyPr>
          <a:lstStyle>
            <a:lvl1pPr algn="l" defTabSz="914400" rtl="0" eaLnBrk="1" latinLnBrk="0" hangingPunct="1">
              <a:lnSpc>
                <a:spcPct val="95000"/>
              </a:lnSpc>
              <a:spcBef>
                <a:spcPct val="0"/>
              </a:spcBef>
              <a:buNone/>
              <a:defRPr sz="2400" kern="1200" baseline="0">
                <a:solidFill>
                  <a:schemeClr val="accent1"/>
                </a:solidFill>
                <a:latin typeface="微软雅黑" panose="020B0503020204020204" pitchFamily="34" charset="-122"/>
                <a:ea typeface="微软雅黑" panose="020B0503020204020204" pitchFamily="34" charset="-122"/>
                <a:cs typeface="+mj-cs"/>
              </a:defRPr>
            </a:lvl1pPr>
          </a:lstStyle>
          <a:p>
            <a:r>
              <a:rPr lang="zh-CN" altLang="en-US" dirty="0" smtClean="0"/>
              <a:t>韵达运用大数据分析治理跑冒滴漏</a:t>
            </a:r>
            <a:endParaRPr lang="zh-CN" altLang="en-US" dirty="0"/>
          </a:p>
        </p:txBody>
      </p:sp>
      <p:sp>
        <p:nvSpPr>
          <p:cNvPr id="3" name="TextBox 5"/>
          <p:cNvSpPr txBox="1"/>
          <p:nvPr/>
        </p:nvSpPr>
        <p:spPr>
          <a:xfrm>
            <a:off x="1029342" y="1443033"/>
            <a:ext cx="553998" cy="2171695"/>
          </a:xfrm>
          <a:prstGeom prst="rect">
            <a:avLst/>
          </a:prstGeom>
          <a:noFill/>
        </p:spPr>
        <p:txBody>
          <a:bodyPr vert="eaVert" wrap="square" rtlCol="0">
            <a:spAutoFit/>
          </a:bodyPr>
          <a:lstStyle/>
          <a:p>
            <a:r>
              <a:rPr lang="zh-CN" altLang="en-US" sz="2400" b="1" dirty="0" smtClean="0">
                <a:solidFill>
                  <a:srgbClr val="002060"/>
                </a:solidFill>
                <a:latin typeface="微软雅黑" panose="020B0503020204020204" pitchFamily="34" charset="-122"/>
                <a:ea typeface="微软雅黑" panose="020B0503020204020204" pitchFamily="34" charset="-122"/>
              </a:rPr>
              <a:t>堵跑冒滴漏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9554" y="798507"/>
            <a:ext cx="1730727" cy="62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28910" y="825480"/>
            <a:ext cx="5886450" cy="4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5793" y="3158429"/>
            <a:ext cx="1643064" cy="1764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4508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189" y="0"/>
            <a:ext cx="6172200" cy="636842"/>
          </a:xfrm>
        </p:spPr>
        <p:txBody>
          <a:bodyPr anchor="ctr"/>
          <a:lstStyle/>
          <a:p>
            <a:pPr algn="l"/>
            <a:r>
              <a:rPr lang="zh-CN" altLang="en-US" sz="2400" dirty="0"/>
              <a:t>费率定价体系优化</a:t>
            </a:r>
          </a:p>
        </p:txBody>
      </p:sp>
      <p:sp>
        <p:nvSpPr>
          <p:cNvPr id="59" name="矩形 58"/>
          <p:cNvSpPr/>
          <p:nvPr/>
        </p:nvSpPr>
        <p:spPr bwMode="auto">
          <a:xfrm>
            <a:off x="1301354" y="957261"/>
            <a:ext cx="2989287" cy="2017961"/>
          </a:xfrm>
          <a:prstGeom prst="rect">
            <a:avLst/>
          </a:prstGeom>
          <a:solidFill>
            <a:sysClr val="window" lastClr="FFFFFF"/>
          </a:solidFill>
          <a:ln w="9525" cap="flat" cmpd="sng" algn="ctr">
            <a:solidFill>
              <a:srgbClr val="3C3C3B"/>
            </a:solidFill>
            <a:prstDash val="solid"/>
            <a:round/>
            <a:headEnd type="none" w="med" len="med"/>
            <a:tailEnd type="none" w="med" len="med"/>
          </a:ln>
          <a:effectLst/>
        </p:spPr>
        <p:txBody>
          <a:bodyPr/>
          <a:lstStyle/>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背景</a:t>
            </a:r>
            <a:endParaRPr lang="en-US" altLang="zh-CN" sz="90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kern="0" dirty="0">
                <a:solidFill>
                  <a:srgbClr val="000000"/>
                </a:solidFill>
                <a:latin typeface="微软雅黑" pitchFamily="34" charset="-122"/>
                <a:ea typeface="微软雅黑" pitchFamily="34" charset="-122"/>
              </a:rPr>
              <a:t>民营快递通过加盟制实现“跑马圈地”和规模的快速扩张，但不同地域的票件量分布不均匀，区域间的快递收入</a:t>
            </a:r>
            <a:r>
              <a:rPr lang="en-US" altLang="zh-CN" sz="1050" kern="0" dirty="0">
                <a:solidFill>
                  <a:srgbClr val="000000"/>
                </a:solidFill>
                <a:latin typeface="微软雅黑" pitchFamily="34" charset="-122"/>
                <a:ea typeface="微软雅黑" pitchFamily="34" charset="-122"/>
              </a:rPr>
              <a:t>/</a:t>
            </a:r>
            <a:r>
              <a:rPr lang="zh-CN" altLang="en-US" sz="1050" kern="0" dirty="0">
                <a:solidFill>
                  <a:srgbClr val="000000"/>
                </a:solidFill>
                <a:latin typeface="微软雅黑" pitchFamily="34" charset="-122"/>
                <a:ea typeface="微软雅黑" pitchFamily="34" charset="-122"/>
              </a:rPr>
              <a:t>成本差异大，为了支持各地域的业务平衡发展，差异化的费率体系在调节、平衡各地域业务发展起了关键作用。</a:t>
            </a:r>
            <a:endParaRPr lang="en-US" altLang="zh-CN" sz="105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endParaRPr lang="en-US" altLang="zh-CN" sz="900" kern="0" dirty="0">
              <a:solidFill>
                <a:srgbClr val="000000"/>
              </a:solidFill>
              <a:latin typeface="微软雅黑" pitchFamily="34" charset="-122"/>
              <a:ea typeface="微软雅黑" pitchFamily="34" charset="-122"/>
            </a:endParaRPr>
          </a:p>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目标</a:t>
            </a:r>
            <a:r>
              <a:rPr lang="zh-CN" altLang="en-US" sz="900" kern="0" dirty="0">
                <a:solidFill>
                  <a:srgbClr val="000000"/>
                </a:solidFill>
                <a:latin typeface="微软雅黑" pitchFamily="34" charset="-122"/>
                <a:ea typeface="微软雅黑" pitchFamily="34" charset="-122"/>
              </a:rPr>
              <a:t>：</a:t>
            </a:r>
            <a:endParaRPr lang="en-US" altLang="zh-CN" sz="90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b="1" kern="0" dirty="0">
                <a:solidFill>
                  <a:srgbClr val="D56D23"/>
                </a:solidFill>
                <a:latin typeface="微软雅黑" pitchFamily="34" charset="-122"/>
                <a:ea typeface="微软雅黑" pitchFamily="34" charset="-122"/>
              </a:rPr>
              <a:t>分析企业的整个费率体系结构，为优化费率体系结构提供合理科学的解决方案。</a:t>
            </a:r>
            <a:endParaRPr lang="en-US" altLang="zh-CN" sz="1050" b="1" kern="0" dirty="0">
              <a:solidFill>
                <a:srgbClr val="D56D23"/>
              </a:solidFill>
              <a:latin typeface="微软雅黑" pitchFamily="34" charset="-122"/>
              <a:ea typeface="微软雅黑" pitchFamily="34" charset="-122"/>
            </a:endParaRPr>
          </a:p>
        </p:txBody>
      </p:sp>
      <p:sp>
        <p:nvSpPr>
          <p:cNvPr id="60" name="矩形 59"/>
          <p:cNvSpPr/>
          <p:nvPr/>
        </p:nvSpPr>
        <p:spPr bwMode="auto">
          <a:xfrm>
            <a:off x="4530328" y="957261"/>
            <a:ext cx="3413522" cy="3757613"/>
          </a:xfrm>
          <a:prstGeom prst="rect">
            <a:avLst/>
          </a:prstGeom>
          <a:solidFill>
            <a:sysClr val="window" lastClr="FFFFFF"/>
          </a:solidFill>
          <a:ln w="9525" cap="flat" cmpd="sng" algn="ctr">
            <a:solidFill>
              <a:srgbClr val="3C3C3B"/>
            </a:solidFill>
            <a:prstDash val="solid"/>
            <a:round/>
            <a:headEnd type="none" w="med" len="med"/>
            <a:tailEnd type="none" w="med" len="med"/>
          </a:ln>
          <a:effectLst/>
        </p:spPr>
        <p:txBody>
          <a:bodyPr/>
          <a:lstStyle/>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费率定价体系优化原则</a:t>
            </a:r>
            <a:endParaRPr lang="en-US" altLang="zh-CN" sz="1050" dirty="0">
              <a:latin typeface="Times New Roman" pitchFamily="18" charset="0"/>
              <a:cs typeface="Times New Roman" pitchFamily="18" charset="0"/>
            </a:endParaRPr>
          </a:p>
          <a:p>
            <a:pPr marL="270272" lvl="1" indent="-270272">
              <a:lnSpc>
                <a:spcPct val="150000"/>
              </a:lnSpc>
              <a:buClr>
                <a:srgbClr val="FF9900"/>
              </a:buClr>
              <a:buFont typeface="Wingdings" pitchFamily="2" charset="2"/>
              <a:buChar char="v"/>
              <a:defRPr/>
            </a:pPr>
            <a:r>
              <a:rPr lang="zh-CN" altLang="en-US" sz="1050" dirty="0">
                <a:latin typeface="Times New Roman" pitchFamily="18" charset="0"/>
                <a:cs typeface="Times New Roman" pitchFamily="18" charset="0"/>
              </a:rPr>
              <a:t>收入</a:t>
            </a:r>
            <a:r>
              <a:rPr lang="en-US" altLang="zh-CN" sz="1050" dirty="0">
                <a:latin typeface="Times New Roman" pitchFamily="18" charset="0"/>
                <a:cs typeface="Times New Roman" pitchFamily="18" charset="0"/>
              </a:rPr>
              <a:t>/</a:t>
            </a:r>
            <a:r>
              <a:rPr lang="zh-CN" altLang="en-US" sz="1050" dirty="0">
                <a:latin typeface="Times New Roman" pitchFamily="18" charset="0"/>
                <a:cs typeface="Times New Roman" pitchFamily="18" charset="0"/>
              </a:rPr>
              <a:t>成本配比原则</a:t>
            </a:r>
            <a:endParaRPr lang="en-US" altLang="zh-CN" sz="1050" dirty="0">
              <a:latin typeface="Times New Roman" pitchFamily="18" charset="0"/>
              <a:cs typeface="Times New Roman" pitchFamily="18" charset="0"/>
            </a:endParaRPr>
          </a:p>
          <a:p>
            <a:pPr marL="270272" lvl="1" indent="-270272">
              <a:lnSpc>
                <a:spcPct val="150000"/>
              </a:lnSpc>
              <a:buClr>
                <a:srgbClr val="FF9900"/>
              </a:buClr>
              <a:buFont typeface="Wingdings" pitchFamily="2" charset="2"/>
              <a:buChar char="v"/>
              <a:defRPr/>
            </a:pPr>
            <a:r>
              <a:rPr lang="zh-CN" altLang="en-US" sz="1050" dirty="0">
                <a:latin typeface="Times New Roman" pitchFamily="18" charset="0"/>
                <a:cs typeface="Times New Roman" pitchFamily="18" charset="0"/>
              </a:rPr>
              <a:t>体系统一化，区域差异化原则</a:t>
            </a:r>
            <a:endParaRPr lang="en-US" altLang="zh-CN" sz="1050" dirty="0">
              <a:latin typeface="Times New Roman" pitchFamily="18" charset="0"/>
              <a:cs typeface="Times New Roman" pitchFamily="18" charset="0"/>
            </a:endParaRPr>
          </a:p>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费率体系结构优化解决方案流程：</a:t>
            </a:r>
            <a:endParaRPr lang="en-US" altLang="zh-CN" sz="1050" b="1" kern="0" dirty="0">
              <a:solidFill>
                <a:srgbClr val="000000"/>
              </a:solidFill>
              <a:latin typeface="微软雅黑" pitchFamily="34" charset="-122"/>
              <a:ea typeface="微软雅黑" pitchFamily="34" charset="-122"/>
            </a:endParaRPr>
          </a:p>
          <a:p>
            <a:pPr marL="214313" indent="-214313" eaLnBrk="0" hangingPunct="0">
              <a:spcBef>
                <a:spcPct val="20000"/>
              </a:spcBef>
              <a:buClr>
                <a:srgbClr val="FF9900"/>
              </a:buClr>
              <a:buFont typeface="Wingdings" pitchFamily="2" charset="2"/>
              <a:buChar char="Ø"/>
              <a:defRPr/>
            </a:pPr>
            <a:endParaRPr lang="en-US" altLang="zh-CN" sz="1050" b="1" kern="0" dirty="0">
              <a:solidFill>
                <a:srgbClr val="000000"/>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endParaRPr lang="en-US" altLang="zh-CN" sz="1050" kern="0" dirty="0">
              <a:solidFill>
                <a:srgbClr val="000000"/>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endParaRPr lang="en-US" altLang="zh-CN" sz="1050" b="1" kern="0" dirty="0">
              <a:solidFill>
                <a:srgbClr val="000000"/>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endParaRPr lang="en-US" altLang="zh-CN" sz="1050" kern="0" dirty="0">
              <a:solidFill>
                <a:srgbClr val="000000"/>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endParaRPr lang="en-US" altLang="zh-CN" sz="90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endParaRPr lang="en-US" altLang="zh-CN" sz="1050" kern="0" dirty="0">
              <a:solidFill>
                <a:srgbClr val="000000"/>
              </a:solidFill>
              <a:latin typeface="PMingLiU" pitchFamily="18" charset="-120"/>
              <a:ea typeface="PMingLiU" pitchFamily="18" charset="-120"/>
            </a:endParaRPr>
          </a:p>
          <a:p>
            <a:pPr>
              <a:spcBef>
                <a:spcPct val="20000"/>
              </a:spcBef>
              <a:buClr>
                <a:srgbClr val="FF9900"/>
              </a:buClr>
              <a:defRPr/>
            </a:pPr>
            <a:endParaRPr lang="en-US" altLang="zh-CN" sz="1050" b="1" kern="0" dirty="0">
              <a:solidFill>
                <a:srgbClr val="000000"/>
              </a:solidFill>
              <a:latin typeface="微软雅黑" pitchFamily="34" charset="-122"/>
              <a:ea typeface="微软雅黑" pitchFamily="34" charset="-122"/>
            </a:endParaRPr>
          </a:p>
          <a:p>
            <a:pPr marL="214313" indent="-214313">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基于成本匹配的费率定价体系样例：</a:t>
            </a:r>
            <a:endParaRPr lang="en-US" altLang="zh-CN" sz="1050" b="1"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endParaRPr lang="en-US" altLang="zh-CN" sz="1050" kern="0" dirty="0">
              <a:solidFill>
                <a:srgbClr val="000000"/>
              </a:solidFill>
              <a:latin typeface="PMingLiU" pitchFamily="18" charset="-120"/>
              <a:ea typeface="PMingLiU" pitchFamily="18" charset="-120"/>
            </a:endParaRPr>
          </a:p>
        </p:txBody>
      </p:sp>
      <p:sp>
        <p:nvSpPr>
          <p:cNvPr id="61" name="矩形 4"/>
          <p:cNvSpPr>
            <a:spLocks noChangeArrowheads="1"/>
          </p:cNvSpPr>
          <p:nvPr/>
        </p:nvSpPr>
        <p:spPr bwMode="auto">
          <a:xfrm>
            <a:off x="1301353" y="3153965"/>
            <a:ext cx="2994422" cy="1560909"/>
          </a:xfrm>
          <a:prstGeom prst="rect">
            <a:avLst/>
          </a:prstGeom>
          <a:solidFill>
            <a:sysClr val="window" lastClr="FFFFFF"/>
          </a:solidFill>
          <a:ln w="9525" algn="ctr">
            <a:solidFill>
              <a:srgbClr val="3C3C3B"/>
            </a:solidFill>
            <a:round/>
            <a:headEnd/>
            <a:tailEnd/>
          </a:ln>
        </p:spPr>
        <p:txBody>
          <a:bodyPr/>
          <a:lstStyle/>
          <a:p>
            <a:pPr eaLnBrk="0" hangingPunct="0">
              <a:spcBef>
                <a:spcPct val="20000"/>
              </a:spcBef>
              <a:buClr>
                <a:srgbClr val="FF9900"/>
              </a:buClr>
              <a:defRPr/>
            </a:pPr>
            <a:endParaRPr lang="zh-CN" altLang="en-US" sz="1050" b="1" kern="0">
              <a:solidFill>
                <a:srgbClr val="000000"/>
              </a:solidFill>
              <a:latin typeface="PMingLiU" pitchFamily="18" charset="-120"/>
              <a:ea typeface="PMingLiU" pitchFamily="18" charset="-120"/>
            </a:endParaRPr>
          </a:p>
        </p:txBody>
      </p:sp>
      <p:sp>
        <p:nvSpPr>
          <p:cNvPr id="62" name="矩形 5"/>
          <p:cNvSpPr>
            <a:spLocks noChangeArrowheads="1"/>
          </p:cNvSpPr>
          <p:nvPr/>
        </p:nvSpPr>
        <p:spPr bwMode="auto">
          <a:xfrm>
            <a:off x="1301353" y="685799"/>
            <a:ext cx="2994422" cy="271463"/>
          </a:xfrm>
          <a:prstGeom prst="rect">
            <a:avLst/>
          </a:prstGeom>
          <a:solidFill>
            <a:srgbClr val="C00000"/>
          </a:solidFill>
          <a:ln w="9525" algn="ctr">
            <a:solidFill>
              <a:srgbClr val="000000"/>
            </a:solidFill>
            <a:round/>
            <a:headEnd/>
            <a:tailEnd/>
          </a:ln>
        </p:spPr>
        <p:txBody>
          <a:bodyPr anchor="ctr"/>
          <a:lstStyle/>
          <a:p>
            <a:pPr eaLnBrk="0" hangingPunct="0">
              <a:spcBef>
                <a:spcPct val="50000"/>
              </a:spcBef>
              <a:defRPr/>
            </a:pPr>
            <a:r>
              <a:rPr lang="zh-CN" altLang="en-US" sz="1350" kern="0" dirty="0">
                <a:solidFill>
                  <a:sysClr val="window" lastClr="FFFFFF"/>
                </a:solidFill>
                <a:latin typeface="Arial" pitchFamily="34" charset="0"/>
                <a:ea typeface="华文细黑" pitchFamily="2" charset="-122"/>
              </a:rPr>
              <a:t>问题目标定位</a:t>
            </a:r>
            <a:endParaRPr lang="en-US" altLang="zh-CN" sz="1350" kern="0" dirty="0">
              <a:solidFill>
                <a:sysClr val="window" lastClr="FFFFFF"/>
              </a:solidFill>
              <a:latin typeface="Arial" pitchFamily="34" charset="0"/>
              <a:ea typeface="华文细黑" pitchFamily="2" charset="-122"/>
            </a:endParaRPr>
          </a:p>
        </p:txBody>
      </p:sp>
      <p:sp>
        <p:nvSpPr>
          <p:cNvPr id="63" name="Freeform 4"/>
          <p:cNvSpPr>
            <a:spLocks/>
          </p:cNvSpPr>
          <p:nvPr/>
        </p:nvSpPr>
        <p:spPr bwMode="auto">
          <a:xfrm>
            <a:off x="4295775" y="3284934"/>
            <a:ext cx="234554" cy="1054894"/>
          </a:xfrm>
          <a:custGeom>
            <a:avLst/>
            <a:gdLst>
              <a:gd name="T0" fmla="*/ 40 w 54"/>
              <a:gd name="T1" fmla="*/ 380 h 380"/>
              <a:gd name="T2" fmla="*/ 40 w 54"/>
              <a:gd name="T3" fmla="*/ 291 h 380"/>
              <a:gd name="T4" fmla="*/ 54 w 54"/>
              <a:gd name="T5" fmla="*/ 291 h 380"/>
              <a:gd name="T6" fmla="*/ 54 w 54"/>
              <a:gd name="T7" fmla="*/ 89 h 380"/>
              <a:gd name="T8" fmla="*/ 40 w 54"/>
              <a:gd name="T9" fmla="*/ 89 h 380"/>
              <a:gd name="T10" fmla="*/ 40 w 54"/>
              <a:gd name="T11" fmla="*/ 0 h 380"/>
              <a:gd name="T12" fmla="*/ 0 w 54"/>
              <a:gd name="T13" fmla="*/ 190 h 380"/>
              <a:gd name="T14" fmla="*/ 40 w 54"/>
              <a:gd name="T15" fmla="*/ 38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0">
                <a:moveTo>
                  <a:pt x="40" y="380"/>
                </a:moveTo>
                <a:lnTo>
                  <a:pt x="40" y="291"/>
                </a:lnTo>
                <a:lnTo>
                  <a:pt x="54" y="291"/>
                </a:lnTo>
                <a:lnTo>
                  <a:pt x="54" y="89"/>
                </a:lnTo>
                <a:lnTo>
                  <a:pt x="40" y="89"/>
                </a:lnTo>
                <a:lnTo>
                  <a:pt x="40" y="0"/>
                </a:lnTo>
                <a:lnTo>
                  <a:pt x="0" y="190"/>
                </a:lnTo>
                <a:lnTo>
                  <a:pt x="40" y="380"/>
                </a:lnTo>
                <a:close/>
              </a:path>
            </a:pathLst>
          </a:cu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defRPr/>
            </a:pPr>
            <a:endParaRPr lang="zh-CN" altLang="en-US" sz="1650" kern="0">
              <a:solidFill>
                <a:sysClr val="windowText" lastClr="000000"/>
              </a:solidFill>
              <a:ea typeface="黑体" pitchFamily="49" charset="-122"/>
            </a:endParaRPr>
          </a:p>
        </p:txBody>
      </p:sp>
      <p:sp>
        <p:nvSpPr>
          <p:cNvPr id="64" name="Freeform 46"/>
          <p:cNvSpPr>
            <a:spLocks/>
          </p:cNvSpPr>
          <p:nvPr/>
        </p:nvSpPr>
        <p:spPr bwMode="auto">
          <a:xfrm flipH="1">
            <a:off x="4295776" y="1127522"/>
            <a:ext cx="241697" cy="997744"/>
          </a:xfrm>
          <a:custGeom>
            <a:avLst/>
            <a:gdLst>
              <a:gd name="T0" fmla="*/ 40 w 54"/>
              <a:gd name="T1" fmla="*/ 380 h 380"/>
              <a:gd name="T2" fmla="*/ 40 w 54"/>
              <a:gd name="T3" fmla="*/ 291 h 380"/>
              <a:gd name="T4" fmla="*/ 54 w 54"/>
              <a:gd name="T5" fmla="*/ 291 h 380"/>
              <a:gd name="T6" fmla="*/ 54 w 54"/>
              <a:gd name="T7" fmla="*/ 89 h 380"/>
              <a:gd name="T8" fmla="*/ 40 w 54"/>
              <a:gd name="T9" fmla="*/ 89 h 380"/>
              <a:gd name="T10" fmla="*/ 40 w 54"/>
              <a:gd name="T11" fmla="*/ 0 h 380"/>
              <a:gd name="T12" fmla="*/ 0 w 54"/>
              <a:gd name="T13" fmla="*/ 190 h 380"/>
              <a:gd name="T14" fmla="*/ 40 w 54"/>
              <a:gd name="T15" fmla="*/ 38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0">
                <a:moveTo>
                  <a:pt x="40" y="380"/>
                </a:moveTo>
                <a:lnTo>
                  <a:pt x="40" y="291"/>
                </a:lnTo>
                <a:lnTo>
                  <a:pt x="54" y="291"/>
                </a:lnTo>
                <a:lnTo>
                  <a:pt x="54" y="89"/>
                </a:lnTo>
                <a:lnTo>
                  <a:pt x="40" y="89"/>
                </a:lnTo>
                <a:lnTo>
                  <a:pt x="40" y="0"/>
                </a:lnTo>
                <a:lnTo>
                  <a:pt x="0" y="190"/>
                </a:lnTo>
                <a:lnTo>
                  <a:pt x="40" y="380"/>
                </a:lnTo>
                <a:close/>
              </a:path>
            </a:pathLst>
          </a:cu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defRPr/>
            </a:pPr>
            <a:endParaRPr lang="zh-CN" altLang="en-US" sz="1650" kern="0">
              <a:solidFill>
                <a:sysClr val="windowText" lastClr="000000"/>
              </a:solidFill>
              <a:ea typeface="黑体" pitchFamily="49" charset="-122"/>
            </a:endParaRPr>
          </a:p>
        </p:txBody>
      </p:sp>
      <p:sp>
        <p:nvSpPr>
          <p:cNvPr id="65" name="矩形 64"/>
          <p:cNvSpPr/>
          <p:nvPr/>
        </p:nvSpPr>
        <p:spPr bwMode="auto">
          <a:xfrm>
            <a:off x="4530328" y="685799"/>
            <a:ext cx="3413522" cy="271463"/>
          </a:xfrm>
          <a:prstGeom prst="rect">
            <a:avLst/>
          </a:prstGeom>
          <a:solidFill>
            <a:srgbClr val="00547D"/>
          </a:solidFill>
          <a:ln w="9525" cap="flat" cmpd="sng" algn="ctr">
            <a:solidFill>
              <a:srgbClr val="000000"/>
            </a:solidFill>
            <a:prstDash val="solid"/>
            <a:round/>
            <a:headEnd type="none" w="med" len="med"/>
            <a:tailEnd type="none" w="med" len="med"/>
          </a:ln>
          <a:effectLst/>
        </p:spPr>
        <p:txBody>
          <a:bodyPr anchor="ctr"/>
          <a:lstStyle/>
          <a:p>
            <a:pPr eaLnBrk="0" fontAlgn="base" hangingPunct="0">
              <a:spcBef>
                <a:spcPct val="50000"/>
              </a:spcBef>
              <a:spcAft>
                <a:spcPct val="0"/>
              </a:spcAft>
              <a:defRPr/>
            </a:pPr>
            <a:r>
              <a:rPr lang="zh-CN" altLang="en-US" sz="1350" kern="0" dirty="0" smtClean="0">
                <a:solidFill>
                  <a:sysClr val="window" lastClr="FFFFFF"/>
                </a:solidFill>
                <a:latin typeface="Arial" pitchFamily="34" charset="0"/>
                <a:ea typeface="华文细黑" pitchFamily="2" charset="-122"/>
              </a:rPr>
              <a:t>方案</a:t>
            </a:r>
            <a:r>
              <a:rPr lang="zh-CN" altLang="en-US" sz="1350" kern="0" dirty="0">
                <a:solidFill>
                  <a:sysClr val="window" lastClr="FFFFFF"/>
                </a:solidFill>
                <a:latin typeface="Arial" pitchFamily="34" charset="0"/>
                <a:ea typeface="华文细黑" pitchFamily="2" charset="-122"/>
              </a:rPr>
              <a:t>概述</a:t>
            </a:r>
            <a:endParaRPr lang="en-US" altLang="zh-CN" sz="1350" kern="0" dirty="0">
              <a:solidFill>
                <a:sysClr val="window" lastClr="FFFFFF"/>
              </a:solidFill>
              <a:latin typeface="Arial" pitchFamily="34" charset="0"/>
              <a:ea typeface="华文细黑" pitchFamily="2" charset="-122"/>
            </a:endParaRPr>
          </a:p>
        </p:txBody>
      </p:sp>
      <p:sp>
        <p:nvSpPr>
          <p:cNvPr id="66" name="矩形 9"/>
          <p:cNvSpPr>
            <a:spLocks noChangeArrowheads="1"/>
          </p:cNvSpPr>
          <p:nvPr/>
        </p:nvSpPr>
        <p:spPr bwMode="auto">
          <a:xfrm>
            <a:off x="1301353" y="2975222"/>
            <a:ext cx="2994422" cy="271463"/>
          </a:xfrm>
          <a:prstGeom prst="rect">
            <a:avLst/>
          </a:prstGeom>
          <a:solidFill>
            <a:srgbClr val="FF6600"/>
          </a:solidFill>
          <a:ln w="9525" algn="ctr">
            <a:solidFill>
              <a:srgbClr val="000000"/>
            </a:solidFill>
            <a:round/>
            <a:headEnd/>
            <a:tailEnd/>
          </a:ln>
        </p:spPr>
        <p:txBody>
          <a:bodyPr anchor="ctr"/>
          <a:lstStyle/>
          <a:p>
            <a:pPr eaLnBrk="0" hangingPunct="0">
              <a:spcBef>
                <a:spcPct val="50000"/>
              </a:spcBef>
              <a:defRPr/>
            </a:pPr>
            <a:r>
              <a:rPr lang="zh-CN" altLang="en-US" sz="1350" kern="0" dirty="0">
                <a:solidFill>
                  <a:sysClr val="window" lastClr="FFFFFF"/>
                </a:solidFill>
                <a:latin typeface="Arial" pitchFamily="34" charset="0"/>
                <a:ea typeface="华文细黑" pitchFamily="2" charset="-122"/>
              </a:rPr>
              <a:t>收益分析</a:t>
            </a:r>
          </a:p>
        </p:txBody>
      </p:sp>
      <p:sp>
        <p:nvSpPr>
          <p:cNvPr id="106" name="矩形 31"/>
          <p:cNvSpPr>
            <a:spLocks noChangeArrowheads="1"/>
          </p:cNvSpPr>
          <p:nvPr/>
        </p:nvSpPr>
        <p:spPr bwMode="auto">
          <a:xfrm>
            <a:off x="1314450" y="3174559"/>
            <a:ext cx="2895600" cy="2086725"/>
          </a:xfrm>
          <a:prstGeom prst="rect">
            <a:avLst/>
          </a:prstGeom>
          <a:extLst/>
        </p:spPr>
        <p:txBody>
          <a:bodyPr>
            <a:spAutoFit/>
          </a:bodyPr>
          <a:lstStyle/>
          <a:p>
            <a:pPr marL="86916" indent="-86916" eaLnBrk="0" hangingPunct="0">
              <a:lnSpc>
                <a:spcPct val="150000"/>
              </a:lnSpc>
              <a:spcBef>
                <a:spcPct val="20000"/>
              </a:spcBef>
              <a:buClr>
                <a:srgbClr val="FF9900"/>
              </a:buClr>
              <a:buFontTx/>
              <a:buChar char="•"/>
              <a:defRPr/>
            </a:pPr>
            <a:endParaRPr lang="en-US" altLang="zh-CN" sz="450" b="1" kern="0" dirty="0">
              <a:solidFill>
                <a:srgbClr val="D56D23"/>
              </a:solidFill>
              <a:latin typeface="PMingLiU" pitchFamily="18" charset="-120"/>
              <a:ea typeface="PMingLiU" pitchFamily="18" charset="-120"/>
            </a:endParaRPr>
          </a:p>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PMingLiU" pitchFamily="18" charset="-120"/>
                <a:ea typeface="PMingLiU" pitchFamily="18" charset="-120"/>
              </a:rPr>
              <a:t>解决了企业票件级别的收入</a:t>
            </a:r>
            <a:r>
              <a:rPr lang="en-US" altLang="zh-CN" sz="1050" b="1" kern="0" dirty="0">
                <a:solidFill>
                  <a:srgbClr val="D56D23"/>
                </a:solidFill>
                <a:latin typeface="PMingLiU" pitchFamily="18" charset="-120"/>
                <a:ea typeface="PMingLiU" pitchFamily="18" charset="-120"/>
              </a:rPr>
              <a:t>/</a:t>
            </a:r>
            <a:r>
              <a:rPr lang="zh-CN" altLang="en-US" sz="1050" b="1" kern="0" dirty="0">
                <a:solidFill>
                  <a:srgbClr val="D56D23"/>
                </a:solidFill>
                <a:latin typeface="PMingLiU" pitchFamily="18" charset="-120"/>
                <a:ea typeface="PMingLiU" pitchFamily="18" charset="-120"/>
              </a:rPr>
              <a:t>成本精确匹配问题</a:t>
            </a:r>
            <a:endParaRPr lang="en-US" altLang="zh-CN" sz="1050" b="1" kern="0" dirty="0">
              <a:solidFill>
                <a:srgbClr val="D56D23"/>
              </a:solidFill>
              <a:latin typeface="PMingLiU" pitchFamily="18" charset="-120"/>
              <a:ea typeface="PMingLiU" pitchFamily="18" charset="-120"/>
            </a:endParaRPr>
          </a:p>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PMingLiU" pitchFamily="18" charset="-120"/>
                <a:ea typeface="PMingLiU" pitchFamily="18" charset="-120"/>
              </a:rPr>
              <a:t>改变当前费率体系设置以人手工核算加经验判断的模式，摸索出一种基于实时反映业务经营现状的动态费率体系</a:t>
            </a:r>
            <a:endParaRPr lang="en-US" altLang="zh-CN" sz="1050" b="1" kern="0" dirty="0">
              <a:solidFill>
                <a:srgbClr val="D56D23"/>
              </a:solidFill>
              <a:latin typeface="PMingLiU" pitchFamily="18" charset="-120"/>
              <a:ea typeface="PMingLiU" pitchFamily="18" charset="-120"/>
            </a:endParaRPr>
          </a:p>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PMingLiU" pitchFamily="18" charset="-120"/>
                <a:ea typeface="PMingLiU" pitchFamily="18" charset="-120"/>
              </a:rPr>
              <a:t>通过费率体系的统计分析，能够发现某些路由规划路线存在平均成本过高的问题</a:t>
            </a:r>
            <a:endParaRPr lang="en-US" altLang="zh-CN" sz="1050" b="1" kern="0" dirty="0">
              <a:solidFill>
                <a:srgbClr val="D56D23"/>
              </a:solidFill>
              <a:latin typeface="PMingLiU" pitchFamily="18" charset="-120"/>
              <a:ea typeface="PMingLiU" pitchFamily="18" charset="-120"/>
            </a:endParaRPr>
          </a:p>
          <a:p>
            <a:pPr marL="257175" indent="-257175" eaLnBrk="0" hangingPunct="0">
              <a:spcBef>
                <a:spcPct val="20000"/>
              </a:spcBef>
              <a:buClr>
                <a:srgbClr val="FF9900"/>
              </a:buClr>
              <a:buFont typeface="+mj-ea"/>
              <a:buAutoNum type="circleNumDbPlain"/>
              <a:defRPr/>
            </a:pPr>
            <a:endParaRPr lang="en-US" altLang="zh-CN" sz="1050" b="1" kern="0" dirty="0">
              <a:solidFill>
                <a:srgbClr val="D56D23"/>
              </a:solidFill>
              <a:latin typeface="PMingLiU" pitchFamily="18" charset="-120"/>
              <a:ea typeface="PMingLiU" pitchFamily="18" charset="-120"/>
            </a:endParaRPr>
          </a:p>
          <a:p>
            <a:pPr marL="257175" indent="-257175" eaLnBrk="0" hangingPunct="0">
              <a:spcBef>
                <a:spcPct val="20000"/>
              </a:spcBef>
              <a:buClr>
                <a:srgbClr val="FF9900"/>
              </a:buClr>
              <a:buFont typeface="+mj-ea"/>
              <a:buAutoNum type="circleNumDbPlain"/>
              <a:defRPr/>
            </a:pPr>
            <a:endParaRPr lang="en-US" altLang="zh-CN" sz="1050" b="1" kern="0" dirty="0">
              <a:solidFill>
                <a:srgbClr val="D56D23"/>
              </a:solidFill>
              <a:latin typeface="PMingLiU" pitchFamily="18" charset="-120"/>
              <a:ea typeface="PMingLiU" pitchFamily="18" charset="-120"/>
            </a:endParaRPr>
          </a:p>
          <a:p>
            <a:pPr marL="86916" indent="-86916" eaLnBrk="0" hangingPunct="0">
              <a:lnSpc>
                <a:spcPct val="150000"/>
              </a:lnSpc>
              <a:spcBef>
                <a:spcPct val="20000"/>
              </a:spcBef>
              <a:buClr>
                <a:srgbClr val="FF9900"/>
              </a:buClr>
              <a:buFontTx/>
              <a:buChar char="•"/>
              <a:defRPr/>
            </a:pPr>
            <a:endParaRPr lang="en-US" altLang="zh-CN" sz="1050" b="1" kern="0" dirty="0">
              <a:solidFill>
                <a:srgbClr val="D56D23"/>
              </a:solidFill>
              <a:latin typeface="PMingLiU" pitchFamily="18" charset="-120"/>
              <a:ea typeface="PMingLiU" pitchFamily="18" charset="-120"/>
            </a:endParaRPr>
          </a:p>
        </p:txBody>
      </p:sp>
      <p:pic>
        <p:nvPicPr>
          <p:cNvPr id="307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01406" y="1915919"/>
            <a:ext cx="2678906" cy="12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11504" y="3363500"/>
            <a:ext cx="3149677" cy="128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763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4313" y="101826"/>
            <a:ext cx="6172200" cy="452059"/>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Autofit/>
          </a:bodyPr>
          <a:lstStyle/>
          <a:p>
            <a:pPr algn="l"/>
            <a:r>
              <a:rPr lang="zh-CN" altLang="en-US" sz="2800" dirty="0"/>
              <a:t>财务及量本利分</a:t>
            </a:r>
            <a:r>
              <a:rPr lang="zh-CN" altLang="en-US" sz="2800" dirty="0" smtClean="0"/>
              <a:t>析</a:t>
            </a:r>
            <a:endParaRPr lang="zh-CN" altLang="en-US" sz="2800" dirty="0"/>
          </a:p>
        </p:txBody>
      </p:sp>
      <p:sp>
        <p:nvSpPr>
          <p:cNvPr id="94" name="矩形 93"/>
          <p:cNvSpPr/>
          <p:nvPr/>
        </p:nvSpPr>
        <p:spPr bwMode="auto">
          <a:xfrm>
            <a:off x="1269205" y="958034"/>
            <a:ext cx="2994422" cy="2125973"/>
          </a:xfrm>
          <a:prstGeom prst="rect">
            <a:avLst/>
          </a:prstGeom>
          <a:solidFill>
            <a:sysClr val="window" lastClr="FFFFFF"/>
          </a:solidFill>
          <a:ln w="9525" cap="flat" cmpd="sng" algn="ctr">
            <a:solidFill>
              <a:srgbClr val="3C3C3B"/>
            </a:solidFill>
            <a:prstDash val="solid"/>
            <a:round/>
            <a:headEnd type="none" w="med" len="med"/>
            <a:tailEnd type="none" w="med" len="med"/>
          </a:ln>
          <a:effectLst/>
        </p:spPr>
        <p:txBody>
          <a:bodyPr/>
          <a:lstStyle/>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背景</a:t>
            </a:r>
            <a:endParaRPr lang="en-US" altLang="zh-CN" sz="90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kern="0" dirty="0">
                <a:solidFill>
                  <a:srgbClr val="000000"/>
                </a:solidFill>
                <a:latin typeface="微软雅黑" pitchFamily="34" charset="-122"/>
                <a:ea typeface="微软雅黑" pitchFamily="34" charset="-122"/>
              </a:rPr>
              <a:t>快递企业高速成长和扩张，经营成本的压力越来越大，自营的分拨中心和车线盈利能力如何？投资回报情况怎样？</a:t>
            </a:r>
            <a:endParaRPr lang="en-US" altLang="zh-CN" sz="105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kern="0" dirty="0">
                <a:solidFill>
                  <a:srgbClr val="000000"/>
                </a:solidFill>
                <a:latin typeface="微软雅黑" pitchFamily="34" charset="-122"/>
                <a:ea typeface="微软雅黑" pitchFamily="34" charset="-122"/>
              </a:rPr>
              <a:t>企业管理层对业务数据与财务数据之间的差异一直没有好的解决办法，沟通、审计成本太高</a:t>
            </a:r>
            <a:endParaRPr lang="en-US" altLang="zh-CN" sz="105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kern="0" dirty="0">
                <a:solidFill>
                  <a:srgbClr val="000000"/>
                </a:solidFill>
                <a:latin typeface="微软雅黑" pitchFamily="34" charset="-122"/>
                <a:ea typeface="微软雅黑" pitchFamily="34" charset="-122"/>
              </a:rPr>
              <a:t>当前的日常业务报表已无法满足精细化管理的要求</a:t>
            </a:r>
            <a:endParaRPr lang="en-US" altLang="zh-CN" sz="900" kern="0" dirty="0">
              <a:solidFill>
                <a:srgbClr val="000000"/>
              </a:solidFill>
              <a:latin typeface="微软雅黑" pitchFamily="34" charset="-122"/>
              <a:ea typeface="微软雅黑" pitchFamily="34" charset="-122"/>
            </a:endParaRPr>
          </a:p>
          <a:p>
            <a:pPr marL="214313" indent="-214313" eaLnBrk="0" hangingPunct="0">
              <a:spcBef>
                <a:spcPct val="20000"/>
              </a:spcBef>
              <a:buClr>
                <a:srgbClr val="FF9900"/>
              </a:buClr>
              <a:buFont typeface="Wingdings" pitchFamily="2" charset="2"/>
              <a:buChar char="Ø"/>
              <a:defRPr/>
            </a:pPr>
            <a:r>
              <a:rPr lang="zh-CN" altLang="en-US" sz="1050" b="1" kern="0" dirty="0">
                <a:solidFill>
                  <a:srgbClr val="000000"/>
                </a:solidFill>
                <a:latin typeface="微软雅黑" pitchFamily="34" charset="-122"/>
                <a:ea typeface="微软雅黑" pitchFamily="34" charset="-122"/>
              </a:rPr>
              <a:t>目标</a:t>
            </a:r>
            <a:r>
              <a:rPr lang="zh-CN" altLang="en-US" sz="900" kern="0" dirty="0">
                <a:solidFill>
                  <a:srgbClr val="000000"/>
                </a:solidFill>
                <a:latin typeface="微软雅黑" pitchFamily="34" charset="-122"/>
                <a:ea typeface="微软雅黑" pitchFamily="34" charset="-122"/>
              </a:rPr>
              <a:t>：</a:t>
            </a:r>
            <a:endParaRPr lang="en-US" altLang="zh-CN" sz="900" kern="0" dirty="0">
              <a:solidFill>
                <a:srgbClr val="000000"/>
              </a:solidFill>
              <a:latin typeface="微软雅黑" pitchFamily="34" charset="-122"/>
              <a:ea typeface="微软雅黑" pitchFamily="34" charset="-122"/>
            </a:endParaRPr>
          </a:p>
          <a:p>
            <a:pPr marL="86916" indent="-86916" eaLnBrk="0" hangingPunct="0">
              <a:spcBef>
                <a:spcPct val="20000"/>
              </a:spcBef>
              <a:buClr>
                <a:srgbClr val="FF9900"/>
              </a:buClr>
              <a:buFontTx/>
              <a:buChar char="•"/>
              <a:defRPr/>
            </a:pPr>
            <a:r>
              <a:rPr lang="zh-CN" altLang="en-US" sz="1050" b="1" kern="0" dirty="0">
                <a:solidFill>
                  <a:srgbClr val="D56D23"/>
                </a:solidFill>
                <a:latin typeface="微软雅黑" pitchFamily="34" charset="-122"/>
                <a:ea typeface="微软雅黑" pitchFamily="34" charset="-122"/>
              </a:rPr>
              <a:t>建立一套整合业务与财务数据的分析体系，满足经营者对盈利能力与经营现状一站式分析的需求。</a:t>
            </a:r>
            <a:endParaRPr lang="en-US" altLang="zh-CN" sz="1050" b="1" kern="0" dirty="0">
              <a:solidFill>
                <a:srgbClr val="D56D23"/>
              </a:solidFill>
              <a:latin typeface="微软雅黑" pitchFamily="34" charset="-122"/>
              <a:ea typeface="微软雅黑" pitchFamily="34" charset="-122"/>
            </a:endParaRPr>
          </a:p>
        </p:txBody>
      </p:sp>
      <p:sp>
        <p:nvSpPr>
          <p:cNvPr id="95" name="矩形 94"/>
          <p:cNvSpPr/>
          <p:nvPr/>
        </p:nvSpPr>
        <p:spPr bwMode="auto">
          <a:xfrm>
            <a:off x="4498180" y="985837"/>
            <a:ext cx="3413522" cy="3757613"/>
          </a:xfrm>
          <a:prstGeom prst="rect">
            <a:avLst/>
          </a:prstGeom>
          <a:solidFill>
            <a:sysClr val="window" lastClr="FFFFFF"/>
          </a:solidFill>
          <a:ln w="9525" cap="flat" cmpd="sng" algn="ctr">
            <a:solidFill>
              <a:srgbClr val="3C3C3B"/>
            </a:solidFill>
            <a:prstDash val="solid"/>
            <a:round/>
            <a:headEnd type="none" w="med" len="med"/>
            <a:tailEnd type="none" w="med" len="med"/>
          </a:ln>
          <a:effectLst/>
        </p:spPr>
        <p:txBody>
          <a:bodyPr/>
          <a:lstStyle/>
          <a:p>
            <a:pPr marL="86916" indent="-86916" eaLnBrk="0" hangingPunct="0">
              <a:spcBef>
                <a:spcPct val="20000"/>
              </a:spcBef>
              <a:buClr>
                <a:srgbClr val="FF9900"/>
              </a:buClr>
              <a:buFontTx/>
              <a:buChar char="•"/>
              <a:defRPr/>
            </a:pPr>
            <a:endParaRPr lang="en-US" altLang="zh-CN" sz="1050" kern="0" dirty="0">
              <a:solidFill>
                <a:srgbClr val="000000"/>
              </a:solidFill>
              <a:latin typeface="PMingLiU" pitchFamily="18" charset="-120"/>
              <a:ea typeface="PMingLiU" pitchFamily="18" charset="-120"/>
            </a:endParaRPr>
          </a:p>
          <a:p>
            <a:pPr marL="86916" indent="-86916" eaLnBrk="0" hangingPunct="0">
              <a:spcBef>
                <a:spcPct val="20000"/>
              </a:spcBef>
              <a:buClr>
                <a:srgbClr val="FF9900"/>
              </a:buClr>
              <a:buFontTx/>
              <a:buChar char="•"/>
              <a:defRPr/>
            </a:pPr>
            <a:endParaRPr lang="en-US" altLang="zh-CN" sz="1050" kern="0" dirty="0">
              <a:solidFill>
                <a:srgbClr val="000000"/>
              </a:solidFill>
              <a:latin typeface="PMingLiU" pitchFamily="18" charset="-120"/>
              <a:ea typeface="PMingLiU" pitchFamily="18" charset="-120"/>
            </a:endParaRPr>
          </a:p>
        </p:txBody>
      </p:sp>
      <p:sp>
        <p:nvSpPr>
          <p:cNvPr id="96" name="矩形 4"/>
          <p:cNvSpPr>
            <a:spLocks noChangeArrowheads="1"/>
          </p:cNvSpPr>
          <p:nvPr/>
        </p:nvSpPr>
        <p:spPr bwMode="auto">
          <a:xfrm>
            <a:off x="1269205" y="3372407"/>
            <a:ext cx="2994422" cy="1371043"/>
          </a:xfrm>
          <a:prstGeom prst="rect">
            <a:avLst/>
          </a:prstGeom>
          <a:solidFill>
            <a:sysClr val="window" lastClr="FFFFFF"/>
          </a:solidFill>
          <a:ln w="9525" algn="ctr">
            <a:solidFill>
              <a:srgbClr val="3C3C3B"/>
            </a:solidFill>
            <a:round/>
            <a:headEnd/>
            <a:tailEnd/>
          </a:ln>
        </p:spPr>
        <p:txBody>
          <a:bodyPr/>
          <a:lstStyle/>
          <a:p>
            <a:pPr eaLnBrk="0" hangingPunct="0">
              <a:spcBef>
                <a:spcPct val="20000"/>
              </a:spcBef>
              <a:buClr>
                <a:srgbClr val="FF9900"/>
              </a:buClr>
              <a:defRPr/>
            </a:pPr>
            <a:endParaRPr lang="zh-CN" altLang="en-US" sz="1050" b="1" kern="0">
              <a:solidFill>
                <a:srgbClr val="000000"/>
              </a:solidFill>
              <a:latin typeface="PMingLiU" pitchFamily="18" charset="-120"/>
              <a:ea typeface="PMingLiU" pitchFamily="18" charset="-120"/>
            </a:endParaRPr>
          </a:p>
        </p:txBody>
      </p:sp>
      <p:sp>
        <p:nvSpPr>
          <p:cNvPr id="97" name="矩形 5"/>
          <p:cNvSpPr>
            <a:spLocks noChangeArrowheads="1"/>
          </p:cNvSpPr>
          <p:nvPr/>
        </p:nvSpPr>
        <p:spPr bwMode="auto">
          <a:xfrm>
            <a:off x="1269205" y="714375"/>
            <a:ext cx="2994422" cy="271463"/>
          </a:xfrm>
          <a:prstGeom prst="rect">
            <a:avLst/>
          </a:prstGeom>
          <a:solidFill>
            <a:srgbClr val="C00000"/>
          </a:solidFill>
          <a:ln w="9525" algn="ctr">
            <a:solidFill>
              <a:srgbClr val="000000"/>
            </a:solidFill>
            <a:round/>
            <a:headEnd/>
            <a:tailEnd/>
          </a:ln>
        </p:spPr>
        <p:txBody>
          <a:bodyPr anchor="ctr"/>
          <a:lstStyle/>
          <a:p>
            <a:pPr eaLnBrk="0" hangingPunct="0">
              <a:spcBef>
                <a:spcPct val="50000"/>
              </a:spcBef>
              <a:defRPr/>
            </a:pPr>
            <a:r>
              <a:rPr lang="zh-CN" altLang="en-US" sz="1350" kern="0" dirty="0">
                <a:solidFill>
                  <a:sysClr val="window" lastClr="FFFFFF"/>
                </a:solidFill>
                <a:latin typeface="Arial" pitchFamily="34" charset="0"/>
                <a:ea typeface="华文细黑" pitchFamily="2" charset="-122"/>
              </a:rPr>
              <a:t>问题目标定位</a:t>
            </a:r>
            <a:endParaRPr lang="en-US" altLang="zh-CN" sz="1350" kern="0" dirty="0">
              <a:solidFill>
                <a:sysClr val="window" lastClr="FFFFFF"/>
              </a:solidFill>
              <a:latin typeface="Arial" pitchFamily="34" charset="0"/>
              <a:ea typeface="华文细黑" pitchFamily="2" charset="-122"/>
            </a:endParaRPr>
          </a:p>
        </p:txBody>
      </p:sp>
      <p:sp>
        <p:nvSpPr>
          <p:cNvPr id="98" name="Freeform 4"/>
          <p:cNvSpPr>
            <a:spLocks/>
          </p:cNvSpPr>
          <p:nvPr/>
        </p:nvSpPr>
        <p:spPr bwMode="auto">
          <a:xfrm>
            <a:off x="4263627" y="3313510"/>
            <a:ext cx="234554" cy="1054894"/>
          </a:xfrm>
          <a:custGeom>
            <a:avLst/>
            <a:gdLst>
              <a:gd name="T0" fmla="*/ 40 w 54"/>
              <a:gd name="T1" fmla="*/ 380 h 380"/>
              <a:gd name="T2" fmla="*/ 40 w 54"/>
              <a:gd name="T3" fmla="*/ 291 h 380"/>
              <a:gd name="T4" fmla="*/ 54 w 54"/>
              <a:gd name="T5" fmla="*/ 291 h 380"/>
              <a:gd name="T6" fmla="*/ 54 w 54"/>
              <a:gd name="T7" fmla="*/ 89 h 380"/>
              <a:gd name="T8" fmla="*/ 40 w 54"/>
              <a:gd name="T9" fmla="*/ 89 h 380"/>
              <a:gd name="T10" fmla="*/ 40 w 54"/>
              <a:gd name="T11" fmla="*/ 0 h 380"/>
              <a:gd name="T12" fmla="*/ 0 w 54"/>
              <a:gd name="T13" fmla="*/ 190 h 380"/>
              <a:gd name="T14" fmla="*/ 40 w 54"/>
              <a:gd name="T15" fmla="*/ 38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0">
                <a:moveTo>
                  <a:pt x="40" y="380"/>
                </a:moveTo>
                <a:lnTo>
                  <a:pt x="40" y="291"/>
                </a:lnTo>
                <a:lnTo>
                  <a:pt x="54" y="291"/>
                </a:lnTo>
                <a:lnTo>
                  <a:pt x="54" y="89"/>
                </a:lnTo>
                <a:lnTo>
                  <a:pt x="40" y="89"/>
                </a:lnTo>
                <a:lnTo>
                  <a:pt x="40" y="0"/>
                </a:lnTo>
                <a:lnTo>
                  <a:pt x="0" y="190"/>
                </a:lnTo>
                <a:lnTo>
                  <a:pt x="40" y="380"/>
                </a:lnTo>
                <a:close/>
              </a:path>
            </a:pathLst>
          </a:cu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defRPr/>
            </a:pPr>
            <a:endParaRPr lang="zh-CN" altLang="en-US" sz="1650" kern="0">
              <a:solidFill>
                <a:sysClr val="windowText" lastClr="000000"/>
              </a:solidFill>
              <a:ea typeface="黑体" pitchFamily="49" charset="-122"/>
            </a:endParaRPr>
          </a:p>
        </p:txBody>
      </p:sp>
      <p:sp>
        <p:nvSpPr>
          <p:cNvPr id="99" name="Freeform 46"/>
          <p:cNvSpPr>
            <a:spLocks/>
          </p:cNvSpPr>
          <p:nvPr/>
        </p:nvSpPr>
        <p:spPr bwMode="auto">
          <a:xfrm flipH="1">
            <a:off x="4263628" y="1156098"/>
            <a:ext cx="241697" cy="997744"/>
          </a:xfrm>
          <a:custGeom>
            <a:avLst/>
            <a:gdLst>
              <a:gd name="T0" fmla="*/ 40 w 54"/>
              <a:gd name="T1" fmla="*/ 380 h 380"/>
              <a:gd name="T2" fmla="*/ 40 w 54"/>
              <a:gd name="T3" fmla="*/ 291 h 380"/>
              <a:gd name="T4" fmla="*/ 54 w 54"/>
              <a:gd name="T5" fmla="*/ 291 h 380"/>
              <a:gd name="T6" fmla="*/ 54 w 54"/>
              <a:gd name="T7" fmla="*/ 89 h 380"/>
              <a:gd name="T8" fmla="*/ 40 w 54"/>
              <a:gd name="T9" fmla="*/ 89 h 380"/>
              <a:gd name="T10" fmla="*/ 40 w 54"/>
              <a:gd name="T11" fmla="*/ 0 h 380"/>
              <a:gd name="T12" fmla="*/ 0 w 54"/>
              <a:gd name="T13" fmla="*/ 190 h 380"/>
              <a:gd name="T14" fmla="*/ 40 w 54"/>
              <a:gd name="T15" fmla="*/ 38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0">
                <a:moveTo>
                  <a:pt x="40" y="380"/>
                </a:moveTo>
                <a:lnTo>
                  <a:pt x="40" y="291"/>
                </a:lnTo>
                <a:lnTo>
                  <a:pt x="54" y="291"/>
                </a:lnTo>
                <a:lnTo>
                  <a:pt x="54" y="89"/>
                </a:lnTo>
                <a:lnTo>
                  <a:pt x="40" y="89"/>
                </a:lnTo>
                <a:lnTo>
                  <a:pt x="40" y="0"/>
                </a:lnTo>
                <a:lnTo>
                  <a:pt x="0" y="190"/>
                </a:lnTo>
                <a:lnTo>
                  <a:pt x="40" y="380"/>
                </a:lnTo>
                <a:close/>
              </a:path>
            </a:pathLst>
          </a:cu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defRPr/>
            </a:pPr>
            <a:endParaRPr lang="zh-CN" altLang="en-US" sz="1650" kern="0">
              <a:solidFill>
                <a:sysClr val="windowText" lastClr="000000"/>
              </a:solidFill>
              <a:ea typeface="黑体" pitchFamily="49" charset="-122"/>
            </a:endParaRPr>
          </a:p>
        </p:txBody>
      </p:sp>
      <p:sp>
        <p:nvSpPr>
          <p:cNvPr id="100" name="矩形 99"/>
          <p:cNvSpPr/>
          <p:nvPr/>
        </p:nvSpPr>
        <p:spPr bwMode="auto">
          <a:xfrm>
            <a:off x="4498180" y="714375"/>
            <a:ext cx="3413522" cy="271463"/>
          </a:xfrm>
          <a:prstGeom prst="rect">
            <a:avLst/>
          </a:prstGeom>
          <a:solidFill>
            <a:srgbClr val="00547D"/>
          </a:solidFill>
          <a:ln w="9525" cap="flat" cmpd="sng" algn="ctr">
            <a:solidFill>
              <a:srgbClr val="000000"/>
            </a:solidFill>
            <a:prstDash val="solid"/>
            <a:round/>
            <a:headEnd type="none" w="med" len="med"/>
            <a:tailEnd type="none" w="med" len="med"/>
          </a:ln>
          <a:effectLst/>
        </p:spPr>
        <p:txBody>
          <a:bodyPr anchor="ctr"/>
          <a:lstStyle/>
          <a:p>
            <a:pPr eaLnBrk="0" fontAlgn="base" hangingPunct="0">
              <a:spcBef>
                <a:spcPct val="50000"/>
              </a:spcBef>
              <a:spcAft>
                <a:spcPct val="0"/>
              </a:spcAft>
              <a:defRPr/>
            </a:pPr>
            <a:r>
              <a:rPr lang="zh-CN" altLang="en-US" sz="1350" kern="0" dirty="0" smtClean="0">
                <a:solidFill>
                  <a:sysClr val="window" lastClr="FFFFFF"/>
                </a:solidFill>
                <a:latin typeface="Arial" pitchFamily="34" charset="0"/>
                <a:ea typeface="华文细黑" pitchFamily="2" charset="-122"/>
              </a:rPr>
              <a:t>解决</a:t>
            </a:r>
            <a:r>
              <a:rPr lang="zh-CN" altLang="en-US" sz="1350" kern="0" dirty="0">
                <a:solidFill>
                  <a:sysClr val="window" lastClr="FFFFFF"/>
                </a:solidFill>
                <a:latin typeface="Arial" pitchFamily="34" charset="0"/>
                <a:ea typeface="华文细黑" pitchFamily="2" charset="-122"/>
              </a:rPr>
              <a:t>方案概述</a:t>
            </a:r>
            <a:endParaRPr lang="en-US" altLang="zh-CN" sz="1350" kern="0" dirty="0">
              <a:solidFill>
                <a:sysClr val="window" lastClr="FFFFFF"/>
              </a:solidFill>
              <a:latin typeface="Arial" pitchFamily="34" charset="0"/>
              <a:ea typeface="华文细黑" pitchFamily="2" charset="-122"/>
            </a:endParaRPr>
          </a:p>
        </p:txBody>
      </p:sp>
      <p:sp>
        <p:nvSpPr>
          <p:cNvPr id="101" name="矩形 9"/>
          <p:cNvSpPr>
            <a:spLocks noChangeArrowheads="1"/>
          </p:cNvSpPr>
          <p:nvPr/>
        </p:nvSpPr>
        <p:spPr bwMode="auto">
          <a:xfrm>
            <a:off x="1269205" y="3091674"/>
            <a:ext cx="2994422" cy="271463"/>
          </a:xfrm>
          <a:prstGeom prst="rect">
            <a:avLst/>
          </a:prstGeom>
          <a:solidFill>
            <a:srgbClr val="FF6600"/>
          </a:solidFill>
          <a:ln w="9525" algn="ctr">
            <a:solidFill>
              <a:srgbClr val="000000"/>
            </a:solidFill>
            <a:round/>
            <a:headEnd/>
            <a:tailEnd/>
          </a:ln>
        </p:spPr>
        <p:txBody>
          <a:bodyPr anchor="ctr"/>
          <a:lstStyle/>
          <a:p>
            <a:pPr eaLnBrk="0" hangingPunct="0">
              <a:spcBef>
                <a:spcPct val="50000"/>
              </a:spcBef>
              <a:defRPr/>
            </a:pPr>
            <a:r>
              <a:rPr lang="zh-CN" altLang="en-US" sz="1350" kern="0" dirty="0">
                <a:solidFill>
                  <a:sysClr val="window" lastClr="FFFFFF"/>
                </a:solidFill>
                <a:latin typeface="Arial" pitchFamily="34" charset="0"/>
                <a:ea typeface="华文细黑" pitchFamily="2" charset="-122"/>
              </a:rPr>
              <a:t>收益分析</a:t>
            </a:r>
          </a:p>
        </p:txBody>
      </p:sp>
      <p:sp>
        <p:nvSpPr>
          <p:cNvPr id="32" name="矩形 31"/>
          <p:cNvSpPr>
            <a:spLocks noChangeArrowheads="1"/>
          </p:cNvSpPr>
          <p:nvPr/>
        </p:nvSpPr>
        <p:spPr bwMode="auto">
          <a:xfrm>
            <a:off x="1299492" y="3400554"/>
            <a:ext cx="2855119" cy="1288045"/>
          </a:xfrm>
          <a:prstGeom prst="rect">
            <a:avLst/>
          </a:prstGeom>
          <a:extLst/>
        </p:spPr>
        <p:txBody>
          <a:bodyPr wrap="square">
            <a:spAutoFit/>
          </a:bodyPr>
          <a:lstStyle/>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微软雅黑" pitchFamily="34" charset="-122"/>
                <a:ea typeface="微软雅黑" pitchFamily="34" charset="-122"/>
              </a:rPr>
              <a:t>提升了经营负责人对分拨中心、车线的盈利能力分析与决策的效率，准确性</a:t>
            </a:r>
            <a:endParaRPr lang="en-US" altLang="zh-CN" sz="1050" b="1" kern="0" dirty="0">
              <a:solidFill>
                <a:srgbClr val="D56D23"/>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微软雅黑" pitchFamily="34" charset="-122"/>
                <a:ea typeface="微软雅黑" pitchFamily="34" charset="-122"/>
              </a:rPr>
              <a:t>为经营者提供了从多个维度去审视企业经营现状与投资回报的分析平台</a:t>
            </a:r>
            <a:endParaRPr lang="en-US" altLang="zh-CN" sz="1050" b="1" kern="0" dirty="0">
              <a:solidFill>
                <a:srgbClr val="D56D23"/>
              </a:solidFill>
              <a:latin typeface="微软雅黑" pitchFamily="34" charset="-122"/>
              <a:ea typeface="微软雅黑" pitchFamily="34" charset="-122"/>
            </a:endParaRPr>
          </a:p>
          <a:p>
            <a:pPr marL="257175" indent="-257175" eaLnBrk="0" hangingPunct="0">
              <a:spcBef>
                <a:spcPct val="20000"/>
              </a:spcBef>
              <a:buClr>
                <a:srgbClr val="FF9900"/>
              </a:buClr>
              <a:buFont typeface="+mj-ea"/>
              <a:buAutoNum type="circleNumDbPlain"/>
              <a:defRPr/>
            </a:pPr>
            <a:r>
              <a:rPr lang="zh-CN" altLang="en-US" sz="1050" b="1" kern="0" dirty="0">
                <a:solidFill>
                  <a:srgbClr val="D56D23"/>
                </a:solidFill>
                <a:latin typeface="微软雅黑" pitchFamily="34" charset="-122"/>
                <a:ea typeface="微软雅黑" pitchFamily="34" charset="-122"/>
              </a:rPr>
              <a:t>基于量本利的企业财务与业务统一视图，支持对企业财务报表的追溯与审计功能，减少业务部门与财务部门的沟通成本</a:t>
            </a:r>
            <a:endParaRPr lang="en-US" altLang="zh-CN" sz="1050" b="1" kern="0" dirty="0">
              <a:solidFill>
                <a:srgbClr val="D56D23"/>
              </a:solidFill>
              <a:latin typeface="微软雅黑" pitchFamily="34" charset="-122"/>
              <a:ea typeface="微软雅黑" pitchFamily="34" charset="-122"/>
            </a:endParaRPr>
          </a:p>
        </p:txBody>
      </p:sp>
      <p:grpSp>
        <p:nvGrpSpPr>
          <p:cNvPr id="59" name="组合 58"/>
          <p:cNvGrpSpPr>
            <a:grpSpLocks/>
          </p:cNvGrpSpPr>
          <p:nvPr/>
        </p:nvGrpSpPr>
        <p:grpSpPr bwMode="auto">
          <a:xfrm>
            <a:off x="4647864" y="1005576"/>
            <a:ext cx="3132348" cy="305991"/>
            <a:chOff x="4800599" y="1714680"/>
            <a:chExt cx="4641075" cy="512790"/>
          </a:xfrm>
        </p:grpSpPr>
        <p:sp>
          <p:nvSpPr>
            <p:cNvPr id="61" name="AutoShape 5"/>
            <p:cNvSpPr>
              <a:spLocks noChangeArrowheads="1"/>
            </p:cNvSpPr>
            <p:nvPr/>
          </p:nvSpPr>
          <p:spPr bwMode="auto">
            <a:xfrm>
              <a:off x="4800599" y="1786118"/>
              <a:ext cx="4641075" cy="441352"/>
            </a:xfrm>
            <a:prstGeom prst="homePlate">
              <a:avLst>
                <a:gd name="adj" fmla="val 14946"/>
              </a:avLst>
            </a:prstGeom>
            <a:gradFill rotWithShape="1">
              <a:gsLst>
                <a:gs pos="0">
                  <a:srgbClr val="DDE3ED">
                    <a:alpha val="62000"/>
                  </a:srgbClr>
                </a:gs>
                <a:gs pos="100000">
                  <a:srgbClr val="89A9C1">
                    <a:alpha val="60001"/>
                  </a:srgbClr>
                </a:gs>
              </a:gsLst>
              <a:path path="shape">
                <a:fillToRect l="50000" t="50000" r="50000" b="50000"/>
              </a:path>
            </a:gradFill>
            <a:ln w="6350" algn="ctr">
              <a:solidFill>
                <a:srgbClr val="000000"/>
              </a:solidFill>
              <a:miter lim="800000"/>
              <a:headEnd/>
              <a:tailEnd/>
            </a:ln>
          </p:spPr>
          <p:txBody>
            <a:bodyPr/>
            <a:lstStyle/>
            <a:p>
              <a:pPr>
                <a:defRPr/>
              </a:pPr>
              <a:endParaRPr lang="zh-CN" altLang="en-US" sz="1200" kern="0">
                <a:solidFill>
                  <a:sysClr val="windowText" lastClr="000000"/>
                </a:solidFill>
                <a:latin typeface="微软雅黑" pitchFamily="34" charset="-122"/>
                <a:ea typeface="微软雅黑" pitchFamily="34" charset="-122"/>
              </a:endParaRPr>
            </a:p>
          </p:txBody>
        </p:sp>
        <p:sp>
          <p:nvSpPr>
            <p:cNvPr id="62" name="Text Box 9"/>
            <p:cNvSpPr txBox="1">
              <a:spLocks noChangeArrowheads="1"/>
            </p:cNvSpPr>
            <p:nvPr/>
          </p:nvSpPr>
          <p:spPr bwMode="auto">
            <a:xfrm>
              <a:off x="4800599" y="1874588"/>
              <a:ext cx="4544386" cy="270786"/>
            </a:xfrm>
            <a:prstGeom prst="rect">
              <a:avLst/>
            </a:prstGeom>
            <a:noFill/>
            <a:ln w="6350" algn="ctr">
              <a:noFill/>
              <a:miter lim="800000"/>
              <a:headEnd/>
              <a:tailEnd/>
            </a:ln>
            <a:effectLst/>
          </p:spPr>
          <p:txBody>
            <a:bodyPr lIns="0" tIns="0" rIns="0" bIns="0" anchor="ctr">
              <a:spAutoFit/>
            </a:bodyPr>
            <a:lstStyle/>
            <a:p>
              <a:pPr algn="ctr" defTabSz="571500" eaLnBrk="0" hangingPunct="0">
                <a:spcBef>
                  <a:spcPct val="20000"/>
                </a:spcBef>
                <a:buClr>
                  <a:srgbClr val="A5A6A5"/>
                </a:buClr>
                <a:defRPr/>
              </a:pPr>
              <a:r>
                <a:rPr lang="zh-CN" altLang="en-US" sz="1050" b="1" kern="0" dirty="0">
                  <a:solidFill>
                    <a:sysClr val="windowText" lastClr="000000"/>
                  </a:solidFill>
                  <a:latin typeface="微软雅黑" pitchFamily="34" charset="-122"/>
                  <a:ea typeface="微软雅黑" pitchFamily="34" charset="-122"/>
                  <a:cs typeface="Times New Roman" pitchFamily="18" charset="0"/>
                </a:rPr>
                <a:t>引入管会思路，构建量本利业务分析应用模型</a:t>
              </a:r>
            </a:p>
          </p:txBody>
        </p:sp>
        <p:sp>
          <p:nvSpPr>
            <p:cNvPr id="63" name="Rectangle 12"/>
            <p:cNvSpPr>
              <a:spLocks noChangeArrowheads="1"/>
            </p:cNvSpPr>
            <p:nvPr/>
          </p:nvSpPr>
          <p:spPr bwMode="auto">
            <a:xfrm>
              <a:off x="4881562" y="1714680"/>
              <a:ext cx="216606" cy="225425"/>
            </a:xfrm>
            <a:prstGeom prst="rect">
              <a:avLst/>
            </a:prstGeom>
            <a:solidFill>
              <a:srgbClr val="800000"/>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p>
              <a:pPr algn="ctr" eaLnBrk="0" hangingPunct="0">
                <a:defRPr/>
              </a:pPr>
              <a:r>
                <a:rPr kumimoji="1" lang="en-US" altLang="zh-CN" sz="900" kern="0" dirty="0">
                  <a:solidFill>
                    <a:sysClr val="window" lastClr="FFFFFF"/>
                  </a:solidFill>
                  <a:latin typeface="微软雅黑" pitchFamily="34" charset="-122"/>
                  <a:ea typeface="微软雅黑" pitchFamily="34" charset="-122"/>
                </a:rPr>
                <a:t>1</a:t>
              </a:r>
              <a:endParaRPr kumimoji="1" lang="en-US" altLang="zh-CN" sz="1350" kern="0" dirty="0">
                <a:solidFill>
                  <a:srgbClr val="000000"/>
                </a:solidFill>
                <a:latin typeface="微软雅黑" pitchFamily="34" charset="-122"/>
                <a:ea typeface="微软雅黑" pitchFamily="34" charset="-122"/>
              </a:endParaRPr>
            </a:p>
          </p:txBody>
        </p:sp>
      </p:grpSp>
      <p:pic>
        <p:nvPicPr>
          <p:cNvPr id="6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35543" y="1362067"/>
            <a:ext cx="1645973" cy="99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5" name="组合 64"/>
          <p:cNvGrpSpPr>
            <a:grpSpLocks/>
          </p:cNvGrpSpPr>
          <p:nvPr/>
        </p:nvGrpSpPr>
        <p:grpSpPr bwMode="auto">
          <a:xfrm>
            <a:off x="4612391" y="2320253"/>
            <a:ext cx="3186354" cy="305991"/>
            <a:chOff x="4800599" y="1714680"/>
            <a:chExt cx="4641075" cy="512790"/>
          </a:xfrm>
        </p:grpSpPr>
        <p:sp>
          <p:nvSpPr>
            <p:cNvPr id="66" name="AutoShape 5"/>
            <p:cNvSpPr>
              <a:spLocks noChangeArrowheads="1"/>
            </p:cNvSpPr>
            <p:nvPr/>
          </p:nvSpPr>
          <p:spPr bwMode="auto">
            <a:xfrm>
              <a:off x="4800599" y="1786118"/>
              <a:ext cx="4641075" cy="441352"/>
            </a:xfrm>
            <a:prstGeom prst="homePlate">
              <a:avLst>
                <a:gd name="adj" fmla="val 14946"/>
              </a:avLst>
            </a:prstGeom>
            <a:gradFill rotWithShape="1">
              <a:gsLst>
                <a:gs pos="0">
                  <a:srgbClr val="DDE3ED">
                    <a:alpha val="62000"/>
                  </a:srgbClr>
                </a:gs>
                <a:gs pos="100000">
                  <a:srgbClr val="89A9C1">
                    <a:alpha val="60001"/>
                  </a:srgbClr>
                </a:gs>
              </a:gsLst>
              <a:path path="shape">
                <a:fillToRect l="50000" t="50000" r="50000" b="50000"/>
              </a:path>
            </a:gradFill>
            <a:ln w="6350" algn="ctr">
              <a:solidFill>
                <a:srgbClr val="000000"/>
              </a:solidFill>
              <a:miter lim="800000"/>
              <a:headEnd/>
              <a:tailEnd/>
            </a:ln>
          </p:spPr>
          <p:txBody>
            <a:bodyPr/>
            <a:lstStyle/>
            <a:p>
              <a:pPr>
                <a:defRPr/>
              </a:pPr>
              <a:endParaRPr lang="zh-CN" altLang="en-US" sz="1200" kern="0">
                <a:solidFill>
                  <a:sysClr val="windowText" lastClr="000000"/>
                </a:solidFill>
                <a:latin typeface="微软雅黑" pitchFamily="34" charset="-122"/>
                <a:ea typeface="微软雅黑" pitchFamily="34" charset="-122"/>
              </a:endParaRPr>
            </a:p>
          </p:txBody>
        </p:sp>
        <p:sp>
          <p:nvSpPr>
            <p:cNvPr id="67" name="Text Box 9"/>
            <p:cNvSpPr txBox="1">
              <a:spLocks noChangeArrowheads="1"/>
            </p:cNvSpPr>
            <p:nvPr/>
          </p:nvSpPr>
          <p:spPr bwMode="auto">
            <a:xfrm>
              <a:off x="4800599" y="1874588"/>
              <a:ext cx="4544386" cy="270786"/>
            </a:xfrm>
            <a:prstGeom prst="rect">
              <a:avLst/>
            </a:prstGeom>
            <a:noFill/>
            <a:ln w="6350" algn="ctr">
              <a:noFill/>
              <a:miter lim="800000"/>
              <a:headEnd/>
              <a:tailEnd/>
            </a:ln>
            <a:effectLst/>
          </p:spPr>
          <p:txBody>
            <a:bodyPr lIns="0" tIns="0" rIns="0" bIns="0" anchor="ctr">
              <a:spAutoFit/>
            </a:bodyPr>
            <a:lstStyle/>
            <a:p>
              <a:pPr algn="ctr" defTabSz="571500" eaLnBrk="0" hangingPunct="0">
                <a:spcBef>
                  <a:spcPct val="20000"/>
                </a:spcBef>
                <a:buClr>
                  <a:srgbClr val="A5A6A5"/>
                </a:buClr>
                <a:defRPr/>
              </a:pPr>
              <a:r>
                <a:rPr lang="zh-CN" altLang="en-US" sz="1050" b="1" kern="0" dirty="0">
                  <a:solidFill>
                    <a:sysClr val="windowText" lastClr="000000"/>
                  </a:solidFill>
                  <a:latin typeface="微软雅黑" pitchFamily="34" charset="-122"/>
                  <a:ea typeface="微软雅黑" pitchFamily="34" charset="-122"/>
                  <a:cs typeface="Times New Roman" pitchFamily="18" charset="0"/>
                </a:rPr>
                <a:t>量本利成本分摊模型与计算引擎</a:t>
              </a:r>
            </a:p>
          </p:txBody>
        </p:sp>
        <p:sp>
          <p:nvSpPr>
            <p:cNvPr id="68" name="Rectangle 12"/>
            <p:cNvSpPr>
              <a:spLocks noChangeArrowheads="1"/>
            </p:cNvSpPr>
            <p:nvPr/>
          </p:nvSpPr>
          <p:spPr bwMode="auto">
            <a:xfrm>
              <a:off x="4881562" y="1714680"/>
              <a:ext cx="216606" cy="225425"/>
            </a:xfrm>
            <a:prstGeom prst="rect">
              <a:avLst/>
            </a:prstGeom>
            <a:solidFill>
              <a:srgbClr val="800000"/>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p>
              <a:pPr algn="ctr" eaLnBrk="0" hangingPunct="0">
                <a:defRPr/>
              </a:pPr>
              <a:r>
                <a:rPr kumimoji="1" lang="en-US" altLang="zh-CN" sz="900" kern="0" dirty="0">
                  <a:solidFill>
                    <a:sysClr val="window" lastClr="FFFFFF"/>
                  </a:solidFill>
                  <a:latin typeface="微软雅黑" pitchFamily="34" charset="-122"/>
                  <a:ea typeface="微软雅黑" pitchFamily="34" charset="-122"/>
                </a:rPr>
                <a:t>2</a:t>
              </a:r>
              <a:endParaRPr kumimoji="1" lang="en-US" altLang="zh-CN" sz="1350" kern="0" dirty="0">
                <a:solidFill>
                  <a:srgbClr val="000000"/>
                </a:solidFill>
                <a:latin typeface="微软雅黑" pitchFamily="34" charset="-122"/>
                <a:ea typeface="微软雅黑" pitchFamily="34" charset="-122"/>
              </a:endParaRPr>
            </a:p>
          </p:txBody>
        </p:sp>
      </p:grpSp>
      <p:pic>
        <p:nvPicPr>
          <p:cNvPr id="6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27370" y="1371794"/>
            <a:ext cx="1679960" cy="9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8741" y="2649893"/>
            <a:ext cx="3269126" cy="100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组合 69"/>
          <p:cNvGrpSpPr>
            <a:grpSpLocks/>
          </p:cNvGrpSpPr>
          <p:nvPr/>
        </p:nvGrpSpPr>
        <p:grpSpPr bwMode="auto">
          <a:xfrm>
            <a:off x="4636040" y="3598968"/>
            <a:ext cx="3186354" cy="305991"/>
            <a:chOff x="4800599" y="1714680"/>
            <a:chExt cx="4641075" cy="512790"/>
          </a:xfrm>
        </p:grpSpPr>
        <p:sp>
          <p:nvSpPr>
            <p:cNvPr id="71" name="AutoShape 5"/>
            <p:cNvSpPr>
              <a:spLocks noChangeArrowheads="1"/>
            </p:cNvSpPr>
            <p:nvPr/>
          </p:nvSpPr>
          <p:spPr bwMode="auto">
            <a:xfrm>
              <a:off x="4800599" y="1786118"/>
              <a:ext cx="4641075" cy="441352"/>
            </a:xfrm>
            <a:prstGeom prst="homePlate">
              <a:avLst>
                <a:gd name="adj" fmla="val 14946"/>
              </a:avLst>
            </a:prstGeom>
            <a:gradFill rotWithShape="1">
              <a:gsLst>
                <a:gs pos="0">
                  <a:srgbClr val="DDE3ED">
                    <a:alpha val="62000"/>
                  </a:srgbClr>
                </a:gs>
                <a:gs pos="100000">
                  <a:srgbClr val="89A9C1">
                    <a:alpha val="60001"/>
                  </a:srgbClr>
                </a:gs>
              </a:gsLst>
              <a:path path="shape">
                <a:fillToRect l="50000" t="50000" r="50000" b="50000"/>
              </a:path>
            </a:gradFill>
            <a:ln w="6350" algn="ctr">
              <a:solidFill>
                <a:srgbClr val="000000"/>
              </a:solidFill>
              <a:miter lim="800000"/>
              <a:headEnd/>
              <a:tailEnd/>
            </a:ln>
          </p:spPr>
          <p:txBody>
            <a:bodyPr/>
            <a:lstStyle/>
            <a:p>
              <a:pPr>
                <a:defRPr/>
              </a:pPr>
              <a:endParaRPr lang="zh-CN" altLang="en-US" sz="1200" kern="0">
                <a:solidFill>
                  <a:sysClr val="windowText" lastClr="000000"/>
                </a:solidFill>
                <a:latin typeface="微软雅黑" pitchFamily="34" charset="-122"/>
                <a:ea typeface="微软雅黑" pitchFamily="34" charset="-122"/>
              </a:endParaRPr>
            </a:p>
          </p:txBody>
        </p:sp>
        <p:sp>
          <p:nvSpPr>
            <p:cNvPr id="72" name="Text Box 9"/>
            <p:cNvSpPr txBox="1">
              <a:spLocks noChangeArrowheads="1"/>
            </p:cNvSpPr>
            <p:nvPr/>
          </p:nvSpPr>
          <p:spPr bwMode="auto">
            <a:xfrm>
              <a:off x="4800599" y="1874588"/>
              <a:ext cx="4544386" cy="270786"/>
            </a:xfrm>
            <a:prstGeom prst="rect">
              <a:avLst/>
            </a:prstGeom>
            <a:noFill/>
            <a:ln w="6350" algn="ctr">
              <a:noFill/>
              <a:miter lim="800000"/>
              <a:headEnd/>
              <a:tailEnd/>
            </a:ln>
            <a:effectLst/>
          </p:spPr>
          <p:txBody>
            <a:bodyPr lIns="0" tIns="0" rIns="0" bIns="0" anchor="ctr">
              <a:spAutoFit/>
            </a:bodyPr>
            <a:lstStyle/>
            <a:p>
              <a:pPr algn="ctr" defTabSz="571500" eaLnBrk="0" hangingPunct="0">
                <a:spcBef>
                  <a:spcPct val="20000"/>
                </a:spcBef>
                <a:buClr>
                  <a:srgbClr val="A5A6A5"/>
                </a:buClr>
                <a:defRPr/>
              </a:pPr>
              <a:r>
                <a:rPr lang="zh-CN" altLang="en-US" sz="1050" b="1" kern="0" dirty="0">
                  <a:solidFill>
                    <a:sysClr val="windowText" lastClr="000000"/>
                  </a:solidFill>
                  <a:latin typeface="微软雅黑" pitchFamily="34" charset="-122"/>
                  <a:ea typeface="微软雅黑" pitchFamily="34" charset="-122"/>
                  <a:cs typeface="Times New Roman" pitchFamily="18" charset="0"/>
                </a:rPr>
                <a:t>构建业务与财务统一、融合的视图</a:t>
              </a:r>
            </a:p>
          </p:txBody>
        </p:sp>
        <p:sp>
          <p:nvSpPr>
            <p:cNvPr id="73" name="Rectangle 12"/>
            <p:cNvSpPr>
              <a:spLocks noChangeArrowheads="1"/>
            </p:cNvSpPr>
            <p:nvPr/>
          </p:nvSpPr>
          <p:spPr bwMode="auto">
            <a:xfrm>
              <a:off x="4881562" y="1714680"/>
              <a:ext cx="216606" cy="225425"/>
            </a:xfrm>
            <a:prstGeom prst="rect">
              <a:avLst/>
            </a:prstGeom>
            <a:solidFill>
              <a:srgbClr val="800000"/>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nchorCtr="1"/>
            <a:lstStyle/>
            <a:p>
              <a:pPr algn="ctr" eaLnBrk="0" hangingPunct="0">
                <a:defRPr/>
              </a:pPr>
              <a:r>
                <a:rPr kumimoji="1" lang="en-US" altLang="zh-CN" sz="900" kern="0" dirty="0">
                  <a:solidFill>
                    <a:sysClr val="window" lastClr="FFFFFF"/>
                  </a:solidFill>
                  <a:latin typeface="微软雅黑" pitchFamily="34" charset="-122"/>
                  <a:ea typeface="微软雅黑" pitchFamily="34" charset="-122"/>
                </a:rPr>
                <a:t>3</a:t>
              </a:r>
              <a:endParaRPr kumimoji="1" lang="en-US" altLang="zh-CN" sz="1350" kern="0" dirty="0">
                <a:solidFill>
                  <a:srgbClr val="000000"/>
                </a:solidFill>
                <a:latin typeface="微软雅黑" pitchFamily="34" charset="-122"/>
                <a:ea typeface="微软雅黑" pitchFamily="34" charset="-122"/>
              </a:endParaRPr>
            </a:p>
          </p:txBody>
        </p:sp>
      </p:grpSp>
      <p:pic>
        <p:nvPicPr>
          <p:cNvPr id="3075"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3859" y="3945549"/>
            <a:ext cx="1641686" cy="76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94327" y="3933937"/>
            <a:ext cx="1709140" cy="79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752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6195" name="Group 3"/>
          <p:cNvGraphicFramePr>
            <a:graphicFrameLocks noGrp="1"/>
          </p:cNvGraphicFramePr>
          <p:nvPr>
            <p:ph sz="half" idx="4294967295"/>
            <p:extLst>
              <p:ext uri="{D42A27DB-BD31-4B8C-83A1-F6EECF244321}">
                <p14:modId xmlns:p14="http://schemas.microsoft.com/office/powerpoint/2010/main" val="1953838087"/>
              </p:ext>
            </p:extLst>
          </p:nvPr>
        </p:nvGraphicFramePr>
        <p:xfrm>
          <a:off x="762000" y="566049"/>
          <a:ext cx="7848601" cy="4318778"/>
        </p:xfrm>
        <a:graphic>
          <a:graphicData uri="http://schemas.openxmlformats.org/drawingml/2006/table">
            <a:tbl>
              <a:tblPr>
                <a:tableStyleId>{073A0DAA-6AF3-43AB-8588-CEC1D06C72B9}</a:tableStyleId>
              </a:tblPr>
              <a:tblGrid>
                <a:gridCol w="1230086"/>
                <a:gridCol w="1652952"/>
                <a:gridCol w="1234311"/>
                <a:gridCol w="1316299"/>
                <a:gridCol w="1165736"/>
                <a:gridCol w="1249217"/>
              </a:tblGrid>
              <a:tr h="234365">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业务领域</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rgbClr val="FFC000"/>
                    </a:solidFill>
                  </a:tcPr>
                </a:tc>
                <a:tc gridSpan="5">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solidFill>
                            <a:schemeClr val="bg1"/>
                          </a:solidFill>
                          <a:effectLst/>
                        </a:rPr>
                        <a:t>业务改进机会</a:t>
                      </a:r>
                      <a:endParaRPr kumimoji="0" lang="zh-CN" altLang="en-US" sz="24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33078">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定价与收益管理</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订票出票分析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订座趋势监控</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弃程分析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团队成行率分析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超售优化与分析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48973">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合作伙伴与联盟</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常旅客合作伙伴</a:t>
                      </a:r>
                      <a:endParaRPr kumimoji="0" lang="en-US" altLang="zh-CN" sz="1050" u="none" strike="noStrike" cap="none" normalizeH="0" baseline="0" dirty="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贡献分析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联盟与代码</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共享贡献分析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旅客出入流向分析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常旅客联盟分析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旅客签转分析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60562">
                <a:tc rowSpan="3">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solidFill>
                            <a:schemeClr val="bg1"/>
                          </a:solidFill>
                          <a:effectLst/>
                        </a:rPr>
                        <a:t>客户管理</a:t>
                      </a:r>
                      <a:endParaRPr kumimoji="0" lang="zh-CN" altLang="en-US" sz="1400" b="1"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客户单一视图</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客户分群</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重要客户报告</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顾客成长分析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网上点击流分析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94042">
                <a:tc vMerge="1">
                  <a:txBody>
                    <a:bodyPr/>
                    <a:lstStyle/>
                    <a:p>
                      <a:endParaRPr lang="en-US"/>
                    </a:p>
                  </a:txBody>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营销活动优化</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事件型个性化沟通</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服务质量分析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大客户同个体的</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关联识别</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客户价值评估</a:t>
                      </a:r>
                      <a:endParaRPr kumimoji="0" lang="zh-CN" altLang="en-US" sz="105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85028">
                <a:tc vMerge="1">
                  <a:txBody>
                    <a:bodyPr/>
                    <a:lstStyle/>
                    <a:p>
                      <a:endParaRPr lang="en-US"/>
                    </a:p>
                  </a:txBody>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常旅客流失分析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潜在常旅客识别</a:t>
                      </a:r>
                      <a:endParaRPr kumimoji="0" lang="zh-CN" altLang="en-US" sz="105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商务旅客识别</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机构客户航线分析</a:t>
                      </a:r>
                      <a:endParaRPr kumimoji="0" lang="zh-CN" altLang="en-US" sz="105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050" u="none" strike="noStrike" cap="none" normalizeH="0" baseline="0" smtClean="0">
                          <a:ln>
                            <a:noFill/>
                          </a:ln>
                          <a:solidFill>
                            <a:srgbClr val="000000"/>
                          </a:solidFill>
                          <a:effectLst/>
                          <a:latin typeface="STSong" charset="-122"/>
                          <a:ea typeface="STSong" charset="-122"/>
                          <a:cs typeface="STSong" charset="-122"/>
                        </a:rPr>
                        <a:t> </a:t>
                      </a:r>
                      <a:endParaRPr kumimoji="0" lang="en-US" altLang="zh-CN"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418510">
                <a:tc rowSpan="2">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网络规划</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050" u="none" strike="noStrike" cap="none" normalizeH="0" baseline="0" smtClean="0">
                          <a:ln>
                            <a:noFill/>
                          </a:ln>
                          <a:solidFill>
                            <a:srgbClr val="000000"/>
                          </a:solidFill>
                          <a:effectLst/>
                          <a:latin typeface="STSong" charset="-122"/>
                          <a:ea typeface="STSong" charset="-122"/>
                          <a:cs typeface="STSong" charset="-122"/>
                        </a:rPr>
                        <a:t>O&amp;D</a:t>
                      </a:r>
                      <a:r>
                        <a:rPr kumimoji="0" lang="zh-CN" altLang="en-US" sz="1050" u="none" strike="noStrike" cap="none" normalizeH="0" baseline="0" smtClean="0">
                          <a:ln>
                            <a:noFill/>
                          </a:ln>
                          <a:solidFill>
                            <a:srgbClr val="000000"/>
                          </a:solidFill>
                          <a:effectLst/>
                          <a:latin typeface="STSong" charset="-122"/>
                          <a:ea typeface="STSong" charset="-122"/>
                          <a:cs typeface="STSong" charset="-122"/>
                        </a:rPr>
                        <a:t>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航班轮档时间分析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节假日需求预测</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未抑制需求分析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临时航班调整机会</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成本（收入）分析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04932">
                <a:tc vMerge="1">
                  <a:txBody>
                    <a:bodyPr/>
                    <a:lstStyle/>
                    <a:p>
                      <a:endParaRPr lang="en-US"/>
                    </a:p>
                  </a:txBody>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长期航班计划影响分析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航班过站时间分析</a:t>
                      </a:r>
                      <a:endParaRPr kumimoji="0" lang="zh-CN" altLang="en-US" sz="105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5100" marB="3510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endParaRPr kumimoji="0" lang="zh-CN" altLang="en-US" sz="20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b"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endParaRPr kumimoji="0" lang="zh-CN" altLang="en-US" sz="20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b"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50" u="none" strike="noStrike" cap="none" normalizeH="0" baseline="0" dirty="0" smtClean="0">
                          <a:ln>
                            <a:noFill/>
                          </a:ln>
                          <a:solidFill>
                            <a:srgbClr val="000000"/>
                          </a:solidFill>
                          <a:effectLst/>
                          <a:latin typeface="STSong" charset="-122"/>
                          <a:ea typeface="STSong" charset="-122"/>
                          <a:cs typeface="STSong" charset="-122"/>
                        </a:rPr>
                        <a:t> </a:t>
                      </a:r>
                      <a:endParaRPr kumimoji="0" lang="en-US" altLang="zh-CN"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b" horzOverflow="overflow">
                    <a:solidFill>
                      <a:schemeClr val="bg1">
                        <a:lumMod val="85000"/>
                      </a:schemeClr>
                    </a:solidFill>
                  </a:tcPr>
                </a:tc>
              </a:tr>
              <a:tr h="242092">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营销管控</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050" u="none" strike="noStrike" cap="none" normalizeH="0" baseline="0" smtClean="0">
                          <a:ln>
                            <a:noFill/>
                          </a:ln>
                          <a:solidFill>
                            <a:srgbClr val="000000"/>
                          </a:solidFill>
                          <a:effectLst/>
                          <a:latin typeface="STSong" charset="-122"/>
                          <a:ea typeface="STSong" charset="-122"/>
                          <a:cs typeface="STSong" charset="-122"/>
                        </a:rPr>
                        <a:t>KPI</a:t>
                      </a:r>
                      <a:r>
                        <a:rPr kumimoji="0" lang="zh-CN" altLang="en-US" sz="1050" u="none" strike="noStrike" cap="none" normalizeH="0" baseline="0" smtClean="0">
                          <a:ln>
                            <a:noFill/>
                          </a:ln>
                          <a:solidFill>
                            <a:srgbClr val="000000"/>
                          </a:solidFill>
                          <a:effectLst/>
                          <a:latin typeface="STSong" charset="-122"/>
                          <a:ea typeface="STSong" charset="-122"/>
                          <a:cs typeface="STSong" charset="-122"/>
                        </a:rPr>
                        <a:t>监控</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预估收入</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市场分析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竞争分析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预警报告</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46139">
                <a:tc rowSpan="3">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bg1"/>
                          </a:solidFill>
                          <a:effectLst/>
                        </a:rPr>
                        <a:t>销售与渠道</a:t>
                      </a:r>
                      <a:endParaRPr kumimoji="0" lang="zh-CN" altLang="en-US" sz="2000" b="0" i="0" u="none" strike="noStrike" cap="none" normalizeH="0" baseline="0" dirty="0" smtClean="0">
                        <a:ln>
                          <a:noFill/>
                        </a:ln>
                        <a:solidFill>
                          <a:schemeClr val="bg1"/>
                        </a:solidFill>
                        <a:effectLst/>
                        <a:latin typeface="宋体" pitchFamily="2" charset="-122"/>
                        <a:ea typeface="宋体" pitchFamily="2" charset="-122"/>
                        <a:cs typeface="Arial" pitchFamily="34" charset="0"/>
                      </a:endParaRPr>
                    </a:p>
                  </a:txBody>
                  <a:tcPr marL="27000" marR="27000" marT="34290" marB="34290" anchor="ctr" horzOverflow="overflow">
                    <a:solidFill>
                      <a:schemeClr val="accent2"/>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运价产品动态监控</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运价产品评估分析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代理人评估模型</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电话量与销售的</a:t>
                      </a:r>
                      <a:endParaRPr kumimoji="0" lang="en-US" altLang="zh-CN" sz="1050" u="none" strike="noStrike" cap="none" normalizeH="0" baseline="0" dirty="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关系趋势分析</a:t>
                      </a:r>
                      <a:endParaRPr kumimoji="0" lang="zh-CN" altLang="en-US" sz="180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90000"/>
                        </a:lnSpc>
                        <a:spcBef>
                          <a:spcPct val="0"/>
                        </a:spcBef>
                        <a:spcAft>
                          <a:spcPct val="0"/>
                        </a:spcAft>
                        <a:buClrTx/>
                        <a:buSzTx/>
                        <a:buFontTx/>
                        <a:buNone/>
                        <a:tabLst/>
                      </a:pPr>
                      <a:r>
                        <a:rPr kumimoji="0" lang="en-US" altLang="zh-CN" sz="1050" u="none" strike="noStrike" cap="none" normalizeH="0" baseline="0" smtClean="0">
                          <a:ln>
                            <a:noFill/>
                          </a:ln>
                          <a:solidFill>
                            <a:srgbClr val="000000"/>
                          </a:solidFill>
                          <a:effectLst/>
                          <a:latin typeface="STSong" charset="-122"/>
                          <a:ea typeface="STSong" charset="-122"/>
                          <a:cs typeface="STSong" charset="-122"/>
                        </a:rPr>
                        <a:t>GDS</a:t>
                      </a:r>
                      <a:r>
                        <a:rPr kumimoji="0" lang="zh-CN" altLang="en-US" sz="1050" u="none" strike="noStrike" cap="none" normalizeH="0" baseline="0" smtClean="0">
                          <a:ln>
                            <a:noFill/>
                          </a:ln>
                          <a:solidFill>
                            <a:srgbClr val="000000"/>
                          </a:solidFill>
                          <a:effectLst/>
                          <a:latin typeface="STSong" charset="-122"/>
                          <a:ea typeface="STSong" charset="-122"/>
                          <a:cs typeface="STSong" charset="-122"/>
                        </a:rPr>
                        <a:t>订座</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9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成行率分析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436536">
                <a:tc vMerge="1">
                  <a:txBody>
                    <a:bodyPr/>
                    <a:lstStyle/>
                    <a:p>
                      <a:endParaRPr lang="en-US"/>
                    </a:p>
                  </a:txBody>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渠道分析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渠道奖励分析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代理人可疑行为分析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3000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代理人合同管理  </a:t>
                      </a:r>
                      <a:endParaRPr kumimoji="0" lang="zh-CN" altLang="en-US" sz="105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代理人单一视图</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dirty="0" smtClean="0">
                          <a:ln>
                            <a:noFill/>
                          </a:ln>
                          <a:solidFill>
                            <a:srgbClr val="000000"/>
                          </a:solidFill>
                          <a:effectLst/>
                          <a:latin typeface="STSong" charset="-122"/>
                          <a:ea typeface="STSong" charset="-122"/>
                          <a:cs typeface="STSong" charset="-122"/>
                        </a:rPr>
                        <a:t> </a:t>
                      </a:r>
                      <a:endParaRPr kumimoji="0" lang="zh-CN" altLang="en-US" sz="105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r h="367001">
                <a:tc vMerge="1">
                  <a:txBody>
                    <a:bodyPr/>
                    <a:lstStyle/>
                    <a:p>
                      <a:endParaRPr lang="en-US"/>
                    </a:p>
                  </a:txBody>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大客户差旅产品</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价值分析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大客户后返</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折让明细报表</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大客户流失预警分析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大客户协议履行</a:t>
                      </a:r>
                      <a:endParaRPr kumimoji="0" lang="en-US" altLang="zh-CN" sz="1050" u="none" strike="noStrike" cap="none" normalizeH="0" baseline="0" smtClean="0">
                        <a:ln>
                          <a:noFill/>
                        </a:ln>
                        <a:solidFill>
                          <a:srgbClr val="000000"/>
                        </a:solidFill>
                        <a:effectLst/>
                        <a:latin typeface="STSong" charset="-122"/>
                        <a:ea typeface="STSong" charset="-122"/>
                        <a:cs typeface="STSong" charset="-122"/>
                      </a:endParaRP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050" u="none" strike="noStrike" cap="none" normalizeH="0" baseline="0" smtClean="0">
                          <a:ln>
                            <a:noFill/>
                          </a:ln>
                          <a:solidFill>
                            <a:srgbClr val="000000"/>
                          </a:solidFill>
                          <a:effectLst/>
                          <a:latin typeface="STSong" charset="-122"/>
                          <a:ea typeface="STSong" charset="-122"/>
                          <a:cs typeface="STSong" charset="-122"/>
                        </a:rPr>
                        <a:t>情况分析</a:t>
                      </a:r>
                      <a:endParaRPr kumimoji="0" lang="zh-CN" altLang="en-US" sz="1800" b="0" i="0" u="none" strike="noStrike" cap="none" normalizeH="0" baseline="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c>
                  <a:txBody>
                    <a:bodyPr/>
                    <a:lstStyle>
                      <a:lvl1pPr eaLnBrk="0" hangingPunct="0">
                        <a:spcBef>
                          <a:spcPct val="20000"/>
                        </a:spcBef>
                        <a:buClr>
                          <a:schemeClr val="accent1"/>
                        </a:buClr>
                        <a:defRPr sz="2000" b="1">
                          <a:solidFill>
                            <a:schemeClr val="accent2"/>
                          </a:solidFill>
                          <a:latin typeface="Verdana" pitchFamily="34" charset="0"/>
                          <a:ea typeface="华文细黑" pitchFamily="2" charset="-122"/>
                        </a:defRPr>
                      </a:lvl1pPr>
                      <a:lvl2pPr marL="742950" indent="-285750" eaLnBrk="0" hangingPunct="0">
                        <a:spcBef>
                          <a:spcPct val="20000"/>
                        </a:spcBef>
                        <a:buClr>
                          <a:schemeClr val="accent1"/>
                        </a:buClr>
                        <a:defRPr>
                          <a:solidFill>
                            <a:schemeClr val="tx1"/>
                          </a:solidFill>
                          <a:latin typeface="Verdana" pitchFamily="34" charset="0"/>
                          <a:ea typeface="华文细黑" pitchFamily="2" charset="-122"/>
                        </a:defRPr>
                      </a:lvl2pPr>
                      <a:lvl3pPr marL="1143000" indent="-228600" eaLnBrk="0" hangingPunct="0">
                        <a:spcBef>
                          <a:spcPct val="20000"/>
                        </a:spcBef>
                        <a:buClr>
                          <a:schemeClr val="accent1"/>
                        </a:buClr>
                        <a:defRPr sz="1600">
                          <a:solidFill>
                            <a:schemeClr val="tx1"/>
                          </a:solidFill>
                          <a:latin typeface="Verdana" pitchFamily="34" charset="0"/>
                          <a:ea typeface="华文细黑" pitchFamily="2" charset="-122"/>
                        </a:defRPr>
                      </a:lvl3pPr>
                      <a:lvl4pPr marL="1600200" indent="-228600" eaLnBrk="0" hangingPunct="0">
                        <a:spcBef>
                          <a:spcPct val="20000"/>
                        </a:spcBef>
                        <a:buClr>
                          <a:schemeClr val="accent1"/>
                        </a:buClr>
                        <a:defRPr sz="1400">
                          <a:solidFill>
                            <a:schemeClr val="tx1"/>
                          </a:solidFill>
                          <a:latin typeface="Verdana" pitchFamily="34" charset="0"/>
                          <a:ea typeface="华文细黑" pitchFamily="2" charset="-122"/>
                        </a:defRPr>
                      </a:lvl4pPr>
                      <a:lvl5pPr marL="2057400" indent="-228600" eaLnBrk="0" hangingPunct="0">
                        <a:spcBef>
                          <a:spcPct val="20000"/>
                        </a:spcBef>
                        <a:buClr>
                          <a:schemeClr val="accent1"/>
                        </a:buClr>
                        <a:defRPr sz="1200">
                          <a:solidFill>
                            <a:schemeClr val="tx1"/>
                          </a:solidFill>
                          <a:latin typeface="Verdana" pitchFamily="34" charset="0"/>
                          <a:ea typeface="华文细黑" pitchFamily="2" charset="-122"/>
                        </a:defRPr>
                      </a:lvl5pPr>
                      <a:lvl6pPr marL="25146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6pPr>
                      <a:lvl7pPr marL="29718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7pPr>
                      <a:lvl8pPr marL="34290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8pPr>
                      <a:lvl9pPr marL="3886200" indent="-228600" eaLnBrk="0" fontAlgn="base" hangingPunct="0">
                        <a:spcBef>
                          <a:spcPct val="20000"/>
                        </a:spcBef>
                        <a:spcAft>
                          <a:spcPct val="0"/>
                        </a:spcAft>
                        <a:buClr>
                          <a:schemeClr val="accent1"/>
                        </a:buClr>
                        <a:defRPr sz="1200">
                          <a:solidFill>
                            <a:schemeClr val="tx1"/>
                          </a:solidFill>
                          <a:latin typeface="Verdana" pitchFamily="34" charset="0"/>
                          <a:ea typeface="华文细黑"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zh-CN" altLang="en-US" sz="1050" b="0" i="0" u="none" strike="noStrike" cap="none" normalizeH="0" baseline="0" dirty="0" smtClean="0">
                        <a:ln>
                          <a:noFill/>
                        </a:ln>
                        <a:solidFill>
                          <a:srgbClr val="000000"/>
                        </a:solidFill>
                        <a:effectLst/>
                        <a:latin typeface="STSong" charset="-122"/>
                        <a:ea typeface="STSong" charset="-122"/>
                        <a:cs typeface="STSong" charset="-122"/>
                      </a:endParaRPr>
                    </a:p>
                  </a:txBody>
                  <a:tcPr marL="27000" marR="27000" marT="34290" marB="34290" anchor="ctr" horzOverflow="overflow">
                    <a:solidFill>
                      <a:schemeClr val="bg1">
                        <a:lumMod val="85000"/>
                      </a:schemeClr>
                    </a:solidFill>
                  </a:tcPr>
                </a:tc>
              </a:tr>
            </a:tbl>
          </a:graphicData>
        </a:graphic>
      </p:graphicFrame>
      <p:sp>
        <p:nvSpPr>
          <p:cNvPr id="4" name="Title 2"/>
          <p:cNvSpPr txBox="1">
            <a:spLocks/>
          </p:cNvSpPr>
          <p:nvPr/>
        </p:nvSpPr>
        <p:spPr>
          <a:xfrm>
            <a:off x="141513" y="135162"/>
            <a:ext cx="5328666" cy="430887"/>
          </a:xfrm>
          <a:prstGeom prst="rect">
            <a:avLst/>
          </a:prstGeom>
        </p:spPr>
        <p:txBody>
          <a:bodyPr/>
          <a:lst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a:lstStyle>
          <a:p>
            <a:r>
              <a:rPr lang="zh-CN" altLang="en-US" sz="1800" smtClean="0"/>
              <a:t>分析应用价值提升</a:t>
            </a:r>
            <a:r>
              <a:rPr lang="en-US" altLang="zh-CN" sz="1800" dirty="0" smtClean="0"/>
              <a:t>—</a:t>
            </a:r>
            <a:r>
              <a:rPr lang="zh-CN" altLang="en-US" sz="1800" dirty="0"/>
              <a:t>某航空公司分析应用规划</a:t>
            </a:r>
            <a:endParaRPr lang="en-US" sz="1800" dirty="0"/>
          </a:p>
        </p:txBody>
      </p:sp>
    </p:spTree>
    <p:extLst>
      <p:ext uri="{BB962C8B-B14F-4D97-AF65-F5344CB8AC3E}">
        <p14:creationId xmlns:p14="http://schemas.microsoft.com/office/powerpoint/2010/main" val="144380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内容占位符 4"/>
          <p:cNvSpPr txBox="1">
            <a:spLocks/>
          </p:cNvSpPr>
          <p:nvPr/>
        </p:nvSpPr>
        <p:spPr>
          <a:xfrm>
            <a:off x="349956" y="3239203"/>
            <a:ext cx="8636000" cy="133279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zh-CN" altLang="en-US" sz="1200" dirty="0" smtClean="0"/>
              <a:t>大数据商业价值驱动大数据应用，价值产生需要将企业的大数据能力与业务有机融合起来。大数据价值 </a:t>
            </a:r>
            <a:r>
              <a:rPr lang="en-US" altLang="zh-CN" sz="1200" dirty="0" smtClean="0"/>
              <a:t>=</a:t>
            </a:r>
            <a:r>
              <a:rPr lang="zh-CN" altLang="en-US" sz="1200" dirty="0" smtClean="0"/>
              <a:t> 大数据能力 </a:t>
            </a:r>
            <a:r>
              <a:rPr lang="en-US" altLang="zh-CN" sz="1200" dirty="0" smtClean="0"/>
              <a:t>+</a:t>
            </a:r>
            <a:r>
              <a:rPr lang="zh-CN" altLang="en-US" sz="1200" dirty="0" smtClean="0"/>
              <a:t> 业务战略</a:t>
            </a:r>
            <a:endParaRPr lang="en-US" altLang="zh-CN" sz="1200" dirty="0" smtClean="0"/>
          </a:p>
          <a:p>
            <a:pPr>
              <a:lnSpc>
                <a:spcPct val="90000"/>
              </a:lnSpc>
            </a:pPr>
            <a:r>
              <a:rPr lang="zh-CN" altLang="en-US" sz="1200" dirty="0" smtClean="0"/>
              <a:t>获得大数据能力要构建资源和管理两个体系。大数据能力 </a:t>
            </a:r>
            <a:r>
              <a:rPr lang="en-US" altLang="zh-CN" sz="1200" dirty="0" smtClean="0"/>
              <a:t>= </a:t>
            </a:r>
            <a:r>
              <a:rPr lang="zh-CN" altLang="en-US" sz="1200" dirty="0" smtClean="0"/>
              <a:t>大数据系统资源构架 </a:t>
            </a:r>
            <a:r>
              <a:rPr lang="en-US" altLang="zh-CN" sz="1200" dirty="0" smtClean="0"/>
              <a:t>+</a:t>
            </a:r>
            <a:r>
              <a:rPr lang="zh-CN" altLang="en-US" sz="1200" dirty="0" smtClean="0"/>
              <a:t> 过程管理</a:t>
            </a:r>
            <a:endParaRPr lang="en-US" altLang="zh-CN" sz="1200" dirty="0" smtClean="0"/>
          </a:p>
          <a:p>
            <a:pPr>
              <a:lnSpc>
                <a:spcPct val="90000"/>
              </a:lnSpc>
            </a:pPr>
            <a:r>
              <a:rPr lang="zh-CN" altLang="en-US" sz="1200" dirty="0" smtClean="0"/>
              <a:t>过程管理更多体现在技术与数据治理方面，包括策略制定、人员组织、设计部署以及运维过程、成本控制、风险管理等</a:t>
            </a:r>
            <a:endParaRPr lang="en-US" altLang="zh-CN" sz="1200" dirty="0" smtClean="0"/>
          </a:p>
          <a:p>
            <a:pPr>
              <a:lnSpc>
                <a:spcPct val="90000"/>
              </a:lnSpc>
            </a:pPr>
            <a:r>
              <a:rPr lang="zh-CN" altLang="en-US" sz="1200" dirty="0" smtClean="0"/>
              <a:t>大数据系统资源构架包括了业务架构、应用架构、信息架构、技术架构所含涉的资源和系统</a:t>
            </a:r>
            <a:endParaRPr lang="en-US" altLang="zh-CN" sz="1200" dirty="0" smtClean="0"/>
          </a:p>
          <a:p>
            <a:pPr>
              <a:lnSpc>
                <a:spcPct val="90000"/>
              </a:lnSpc>
            </a:pPr>
            <a:r>
              <a:rPr lang="zh-CN" altLang="en-US" sz="1200" b="1" dirty="0" smtClean="0">
                <a:solidFill>
                  <a:srgbClr val="231F20"/>
                </a:solidFill>
              </a:rPr>
              <a:t>构成企业大数据能力的要素，我们通常称为</a:t>
            </a:r>
            <a:r>
              <a:rPr lang="en-US" altLang="zh-CN" sz="1200" b="1" dirty="0" smtClean="0">
                <a:solidFill>
                  <a:srgbClr val="231F20"/>
                </a:solidFill>
              </a:rPr>
              <a:t>BAISE</a:t>
            </a:r>
            <a:r>
              <a:rPr lang="zh-CN" altLang="en-US" sz="1200" b="1" dirty="0" smtClean="0">
                <a:solidFill>
                  <a:srgbClr val="231F20"/>
                </a:solidFill>
              </a:rPr>
              <a:t>：</a:t>
            </a:r>
            <a:r>
              <a:rPr lang="en-US" altLang="zh-CN" sz="1200" b="1" dirty="0" smtClean="0">
                <a:solidFill>
                  <a:srgbClr val="231F20"/>
                </a:solidFill>
              </a:rPr>
              <a:t>B</a:t>
            </a:r>
            <a:r>
              <a:rPr lang="en-US" altLang="zh-CN" sz="1200" dirty="0" smtClean="0">
                <a:solidFill>
                  <a:srgbClr val="231F20"/>
                </a:solidFill>
              </a:rPr>
              <a:t>usiness</a:t>
            </a:r>
            <a:r>
              <a:rPr lang="zh-CN" altLang="en-US" sz="1200" dirty="0" smtClean="0">
                <a:solidFill>
                  <a:srgbClr val="231F20"/>
                </a:solidFill>
              </a:rPr>
              <a:t>、</a:t>
            </a:r>
            <a:r>
              <a:rPr lang="en-US" altLang="zh-CN" sz="1200" b="1" dirty="0" smtClean="0">
                <a:solidFill>
                  <a:srgbClr val="231F20"/>
                </a:solidFill>
              </a:rPr>
              <a:t>A</a:t>
            </a:r>
            <a:r>
              <a:rPr lang="en-US" altLang="zh-CN" sz="1200" dirty="0" smtClean="0">
                <a:solidFill>
                  <a:srgbClr val="231F20"/>
                </a:solidFill>
              </a:rPr>
              <a:t>pplication</a:t>
            </a:r>
            <a:r>
              <a:rPr lang="zh-CN" altLang="en-US" sz="1200" dirty="0" smtClean="0">
                <a:solidFill>
                  <a:srgbClr val="231F20"/>
                </a:solidFill>
              </a:rPr>
              <a:t>、</a:t>
            </a:r>
            <a:r>
              <a:rPr lang="en-US" altLang="zh-CN" sz="1200" b="1" dirty="0" smtClean="0">
                <a:solidFill>
                  <a:srgbClr val="231F20"/>
                </a:solidFill>
              </a:rPr>
              <a:t>I</a:t>
            </a:r>
            <a:r>
              <a:rPr lang="en-US" altLang="zh-CN" sz="1200" dirty="0" smtClean="0">
                <a:solidFill>
                  <a:srgbClr val="231F20"/>
                </a:solidFill>
              </a:rPr>
              <a:t>nformation</a:t>
            </a:r>
            <a:r>
              <a:rPr lang="zh-CN" altLang="en-US" sz="1200" dirty="0" smtClean="0">
                <a:solidFill>
                  <a:srgbClr val="231F20"/>
                </a:solidFill>
              </a:rPr>
              <a:t>、</a:t>
            </a:r>
            <a:r>
              <a:rPr lang="en-US" altLang="zh-CN" sz="1200" b="1" dirty="0" smtClean="0">
                <a:solidFill>
                  <a:srgbClr val="231F20"/>
                </a:solidFill>
              </a:rPr>
              <a:t>S</a:t>
            </a:r>
            <a:r>
              <a:rPr lang="en-US" altLang="zh-CN" sz="1200" dirty="0" smtClean="0">
                <a:solidFill>
                  <a:srgbClr val="231F20"/>
                </a:solidFill>
              </a:rPr>
              <a:t>ystem</a:t>
            </a:r>
            <a:r>
              <a:rPr lang="zh-CN" altLang="en-US" sz="1200" dirty="0" smtClean="0">
                <a:solidFill>
                  <a:srgbClr val="231F20"/>
                </a:solidFill>
              </a:rPr>
              <a:t>、</a:t>
            </a:r>
            <a:r>
              <a:rPr lang="en-US" altLang="zh-CN" sz="1200" b="1" dirty="0" smtClean="0">
                <a:solidFill>
                  <a:srgbClr val="231F20"/>
                </a:solidFill>
              </a:rPr>
              <a:t>E</a:t>
            </a:r>
            <a:r>
              <a:rPr lang="en-US" altLang="zh-CN" sz="1200" dirty="0" smtClean="0">
                <a:solidFill>
                  <a:srgbClr val="231F20"/>
                </a:solidFill>
              </a:rPr>
              <a:t>nablement</a:t>
            </a:r>
            <a:endParaRPr lang="zh-CN" altLang="en-US" sz="1200" dirty="0" smtClean="0">
              <a:solidFill>
                <a:srgbClr val="231F20"/>
              </a:solidFill>
            </a:endParaRPr>
          </a:p>
          <a:p>
            <a:pPr>
              <a:lnSpc>
                <a:spcPct val="90000"/>
              </a:lnSpc>
            </a:pPr>
            <a:endParaRPr lang="zh-CN" altLang="en-US" sz="1050" dirty="0"/>
          </a:p>
        </p:txBody>
      </p:sp>
      <p:sp>
        <p:nvSpPr>
          <p:cNvPr id="81" name="Rectangle 2"/>
          <p:cNvSpPr txBox="1">
            <a:spLocks noChangeArrowheads="1"/>
          </p:cNvSpPr>
          <p:nvPr/>
        </p:nvSpPr>
        <p:spPr>
          <a:xfrm>
            <a:off x="152399" y="235357"/>
            <a:ext cx="6292761" cy="62469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smtClean="0"/>
              <a:t>企业大数据战略与价值链</a:t>
            </a:r>
            <a:endParaRPr lang="en-GB" altLang="zh-CN" sz="2800" dirty="0"/>
          </a:p>
        </p:txBody>
      </p:sp>
      <p:grpSp>
        <p:nvGrpSpPr>
          <p:cNvPr id="82" name="组合 1"/>
          <p:cNvGrpSpPr/>
          <p:nvPr/>
        </p:nvGrpSpPr>
        <p:grpSpPr>
          <a:xfrm>
            <a:off x="835378" y="1095926"/>
            <a:ext cx="7744178" cy="1969223"/>
            <a:chOff x="2530710" y="1058117"/>
            <a:chExt cx="5417089" cy="1835393"/>
          </a:xfrm>
        </p:grpSpPr>
        <p:grpSp>
          <p:nvGrpSpPr>
            <p:cNvPr id="83" name="Group 32"/>
            <p:cNvGrpSpPr>
              <a:grpSpLocks/>
            </p:cNvGrpSpPr>
            <p:nvPr/>
          </p:nvGrpSpPr>
          <p:grpSpPr bwMode="auto">
            <a:xfrm>
              <a:off x="2530710" y="1058117"/>
              <a:ext cx="5417089" cy="1835393"/>
              <a:chOff x="1230" y="1208"/>
              <a:chExt cx="4215" cy="2227"/>
            </a:xfrm>
          </p:grpSpPr>
          <p:sp>
            <p:nvSpPr>
              <p:cNvPr id="89" name="AutoShape 33"/>
              <p:cNvSpPr>
                <a:spLocks noChangeArrowheads="1"/>
              </p:cNvSpPr>
              <p:nvPr/>
            </p:nvSpPr>
            <p:spPr bwMode="auto">
              <a:xfrm>
                <a:off x="1230" y="1216"/>
                <a:ext cx="4215" cy="2219"/>
              </a:xfrm>
              <a:prstGeom prst="roundRect">
                <a:avLst>
                  <a:gd name="adj" fmla="val 3938"/>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sz="1200"/>
              </a:p>
            </p:txBody>
          </p:sp>
          <p:sp>
            <p:nvSpPr>
              <p:cNvPr id="90" name="AutoShape 34"/>
              <p:cNvSpPr>
                <a:spLocks noChangeArrowheads="1"/>
              </p:cNvSpPr>
              <p:nvPr/>
            </p:nvSpPr>
            <p:spPr bwMode="auto">
              <a:xfrm>
                <a:off x="1310" y="1566"/>
                <a:ext cx="2981" cy="1752"/>
              </a:xfrm>
              <a:prstGeom prst="homePlate">
                <a:avLst>
                  <a:gd name="adj" fmla="val 27619"/>
                </a:avLst>
              </a:prstGeom>
              <a:solidFill>
                <a:srgbClr val="00B05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sz="1200"/>
              </a:p>
            </p:txBody>
          </p:sp>
          <p:sp>
            <p:nvSpPr>
              <p:cNvPr id="91" name="AutoShape 35"/>
              <p:cNvSpPr>
                <a:spLocks noChangeArrowheads="1"/>
              </p:cNvSpPr>
              <p:nvPr/>
            </p:nvSpPr>
            <p:spPr bwMode="auto">
              <a:xfrm>
                <a:off x="1390" y="1858"/>
                <a:ext cx="1984" cy="1369"/>
              </a:xfrm>
              <a:prstGeom prst="chevron">
                <a:avLst>
                  <a:gd name="adj" fmla="val 30497"/>
                </a:avLst>
              </a:prstGeom>
              <a:solidFill>
                <a:srgbClr val="56A4BC"/>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sz="1200"/>
              </a:p>
            </p:txBody>
          </p:sp>
          <p:sp>
            <p:nvSpPr>
              <p:cNvPr id="92" name="Text Box 43"/>
              <p:cNvSpPr txBox="1">
                <a:spLocks noChangeArrowheads="1"/>
              </p:cNvSpPr>
              <p:nvPr/>
            </p:nvSpPr>
            <p:spPr bwMode="auto">
              <a:xfrm>
                <a:off x="2015" y="1885"/>
                <a:ext cx="603" cy="313"/>
              </a:xfrm>
              <a:prstGeom prst="rect">
                <a:avLst/>
              </a:prstGeom>
              <a:noFill/>
              <a:ln>
                <a:noFill/>
              </a:ln>
              <a:effectLst/>
              <a:extLst>
                <a:ext uri="{909E8E84-426E-40DD-AFC4-6F175D3DCCD1}">
                  <a14:hiddenFill xmlns:a14="http://schemas.microsoft.com/office/drawing/2010/main">
                    <a:solidFill>
                      <a:srgbClr val="F0C58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lang="zh-CN" altLang="en-US" sz="1200" b="1" dirty="0">
                    <a:solidFill>
                      <a:srgbClr val="FFFFFF"/>
                    </a:solidFill>
                    <a:effectLst>
                      <a:outerShdw blurRad="38100" dist="38100" dir="2700000" algn="tl">
                        <a:srgbClr val="C0C0C0"/>
                      </a:outerShdw>
                    </a:effectLst>
                    <a:ea typeface="宋体" charset="-122"/>
                  </a:rPr>
                  <a:t>系统资源构架</a:t>
                </a:r>
              </a:p>
            </p:txBody>
          </p:sp>
          <p:sp>
            <p:nvSpPr>
              <p:cNvPr id="93" name="AutoShape 44"/>
              <p:cNvSpPr>
                <a:spLocks noChangeArrowheads="1"/>
              </p:cNvSpPr>
              <p:nvPr/>
            </p:nvSpPr>
            <p:spPr bwMode="auto">
              <a:xfrm>
                <a:off x="3188" y="1858"/>
                <a:ext cx="1004" cy="1369"/>
              </a:xfrm>
              <a:prstGeom prst="chevron">
                <a:avLst>
                  <a:gd name="adj" fmla="val 30460"/>
                </a:avLst>
              </a:prstGeom>
              <a:solidFill>
                <a:srgbClr val="56A4BC"/>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sz="1200"/>
              </a:p>
            </p:txBody>
          </p:sp>
          <p:grpSp>
            <p:nvGrpSpPr>
              <p:cNvPr id="94" name="Group 46"/>
              <p:cNvGrpSpPr>
                <a:grpSpLocks/>
              </p:cNvGrpSpPr>
              <p:nvPr/>
            </p:nvGrpSpPr>
            <p:grpSpPr bwMode="auto">
              <a:xfrm>
                <a:off x="3449" y="2335"/>
                <a:ext cx="446" cy="558"/>
                <a:chOff x="5008" y="512"/>
                <a:chExt cx="1331" cy="2286"/>
              </a:xfrm>
            </p:grpSpPr>
            <p:sp>
              <p:nvSpPr>
                <p:cNvPr id="100" name="Gear"/>
                <p:cNvSpPr>
                  <a:spLocks noEditPoints="1" noChangeArrowheads="1"/>
                </p:cNvSpPr>
                <p:nvPr/>
              </p:nvSpPr>
              <p:spPr bwMode="auto">
                <a:xfrm>
                  <a:off x="5697" y="512"/>
                  <a:ext cx="642"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sz="1200"/>
                </a:p>
              </p:txBody>
            </p:sp>
            <p:sp>
              <p:nvSpPr>
                <p:cNvPr id="101" name="AutoShape 48"/>
                <p:cNvSpPr>
                  <a:spLocks noEditPoints="1" noChangeArrowheads="1"/>
                </p:cNvSpPr>
                <p:nvPr/>
              </p:nvSpPr>
              <p:spPr bwMode="auto">
                <a:xfrm>
                  <a:off x="5008" y="944"/>
                  <a:ext cx="768"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sz="1200"/>
                </a:p>
              </p:txBody>
            </p:sp>
            <p:sp>
              <p:nvSpPr>
                <p:cNvPr id="102" name="AutoShape 49"/>
                <p:cNvSpPr>
                  <a:spLocks noEditPoints="1" noChangeArrowheads="1"/>
                </p:cNvSpPr>
                <p:nvPr/>
              </p:nvSpPr>
              <p:spPr bwMode="auto">
                <a:xfrm>
                  <a:off x="5468" y="1406"/>
                  <a:ext cx="854"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sz="1200"/>
                </a:p>
              </p:txBody>
            </p:sp>
          </p:grpSp>
          <p:sp>
            <p:nvSpPr>
              <p:cNvPr id="95" name="Text Box 50"/>
              <p:cNvSpPr txBox="1">
                <a:spLocks noChangeArrowheads="1"/>
              </p:cNvSpPr>
              <p:nvPr/>
            </p:nvSpPr>
            <p:spPr bwMode="auto">
              <a:xfrm>
                <a:off x="3352" y="1907"/>
                <a:ext cx="436" cy="313"/>
              </a:xfrm>
              <a:prstGeom prst="rect">
                <a:avLst/>
              </a:prstGeom>
              <a:noFill/>
              <a:ln>
                <a:noFill/>
              </a:ln>
              <a:effectLst/>
              <a:extLst>
                <a:ext uri="{909E8E84-426E-40DD-AFC4-6F175D3DCCD1}">
                  <a14:hiddenFill xmlns:a14="http://schemas.microsoft.com/office/drawing/2010/main">
                    <a:solidFill>
                      <a:srgbClr val="F0C58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lang="zh-CN" altLang="en-US" sz="1200" b="1" dirty="0">
                    <a:solidFill>
                      <a:srgbClr val="FFFFFF"/>
                    </a:solidFill>
                    <a:effectLst>
                      <a:outerShdw blurRad="38100" dist="38100" dir="2700000" algn="tl">
                        <a:srgbClr val="C0C0C0"/>
                      </a:outerShdw>
                    </a:effectLst>
                    <a:ea typeface="宋体" charset="-122"/>
                  </a:rPr>
                  <a:t>过程管理</a:t>
                </a:r>
              </a:p>
            </p:txBody>
          </p:sp>
          <p:sp>
            <p:nvSpPr>
              <p:cNvPr id="96" name="AutoShape 51"/>
              <p:cNvSpPr>
                <a:spLocks noChangeArrowheads="1"/>
              </p:cNvSpPr>
              <p:nvPr/>
            </p:nvSpPr>
            <p:spPr bwMode="auto">
              <a:xfrm>
                <a:off x="4051" y="1552"/>
                <a:ext cx="1301" cy="1766"/>
              </a:xfrm>
              <a:prstGeom prst="chevron">
                <a:avLst>
                  <a:gd name="adj" fmla="val 27562"/>
                </a:avLst>
              </a:prstGeom>
              <a:solidFill>
                <a:schemeClr val="accent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sz="1200"/>
              </a:p>
            </p:txBody>
          </p:sp>
          <p:sp>
            <p:nvSpPr>
              <p:cNvPr id="97" name="Text Box 53"/>
              <p:cNvSpPr txBox="1">
                <a:spLocks noChangeArrowheads="1"/>
              </p:cNvSpPr>
              <p:nvPr/>
            </p:nvSpPr>
            <p:spPr bwMode="auto">
              <a:xfrm>
                <a:off x="4349" y="1589"/>
                <a:ext cx="436" cy="313"/>
              </a:xfrm>
              <a:prstGeom prst="rect">
                <a:avLst/>
              </a:prstGeom>
              <a:noFill/>
              <a:ln>
                <a:noFill/>
              </a:ln>
              <a:effectLst/>
              <a:extLst>
                <a:ext uri="{909E8E84-426E-40DD-AFC4-6F175D3DCCD1}">
                  <a14:hiddenFill xmlns:a14="http://schemas.microsoft.com/office/drawing/2010/main">
                    <a:solidFill>
                      <a:srgbClr val="F0C58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lang="zh-CN" altLang="en-US" sz="1200" b="1" dirty="0">
                    <a:solidFill>
                      <a:srgbClr val="FFFFFF"/>
                    </a:solidFill>
                    <a:effectLst>
                      <a:outerShdw blurRad="38100" dist="38100" dir="2700000" algn="tl">
                        <a:srgbClr val="C0C0C0"/>
                      </a:outerShdw>
                    </a:effectLst>
                    <a:ea typeface="宋体" charset="-122"/>
                  </a:rPr>
                  <a:t>商业价值</a:t>
                </a:r>
              </a:p>
            </p:txBody>
          </p:sp>
          <p:sp>
            <p:nvSpPr>
              <p:cNvPr id="98" name="Text Box 54"/>
              <p:cNvSpPr txBox="1">
                <a:spLocks noChangeArrowheads="1"/>
              </p:cNvSpPr>
              <p:nvPr/>
            </p:nvSpPr>
            <p:spPr bwMode="auto">
              <a:xfrm>
                <a:off x="3024" y="1208"/>
                <a:ext cx="663" cy="383"/>
              </a:xfrm>
              <a:prstGeom prst="rect">
                <a:avLst/>
              </a:prstGeom>
              <a:noFill/>
              <a:ln>
                <a:noFill/>
              </a:ln>
              <a:effectLst/>
              <a:extLst>
                <a:ext uri="{909E8E84-426E-40DD-AFC4-6F175D3DCCD1}">
                  <a14:hiddenFill xmlns:a14="http://schemas.microsoft.com/office/drawing/2010/main">
                    <a:solidFill>
                      <a:srgbClr val="F0C58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lang="zh-CN" altLang="en-US" sz="1600" b="1" dirty="0">
                    <a:solidFill>
                      <a:srgbClr val="FFFFFF"/>
                    </a:solidFill>
                    <a:effectLst>
                      <a:outerShdw blurRad="38100" dist="38100" dir="2700000" algn="tl">
                        <a:srgbClr val="C0C0C0"/>
                      </a:outerShdw>
                    </a:effectLst>
                    <a:ea typeface="宋体" charset="-122"/>
                  </a:rPr>
                  <a:t>大数据战略</a:t>
                </a:r>
              </a:p>
            </p:txBody>
          </p:sp>
          <p:sp>
            <p:nvSpPr>
              <p:cNvPr id="99" name="Text Box 55"/>
              <p:cNvSpPr txBox="1">
                <a:spLocks noChangeArrowheads="1"/>
              </p:cNvSpPr>
              <p:nvPr/>
            </p:nvSpPr>
            <p:spPr bwMode="auto">
              <a:xfrm>
                <a:off x="2343" y="1557"/>
                <a:ext cx="1201" cy="313"/>
              </a:xfrm>
              <a:prstGeom prst="rect">
                <a:avLst/>
              </a:prstGeom>
              <a:noFill/>
              <a:ln>
                <a:noFill/>
              </a:ln>
              <a:effectLst/>
              <a:extLst>
                <a:ext uri="{909E8E84-426E-40DD-AFC4-6F175D3DCCD1}">
                  <a14:hiddenFill xmlns:a14="http://schemas.microsoft.com/office/drawing/2010/main">
                    <a:solidFill>
                      <a:srgbClr val="F0C58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bodyPr>
              <a:lstStyle/>
              <a:p>
                <a:r>
                  <a:rPr lang="zh-CN" altLang="en-US" sz="1200" b="1" dirty="0">
                    <a:solidFill>
                      <a:srgbClr val="FFFFFF"/>
                    </a:solidFill>
                    <a:effectLst>
                      <a:outerShdw blurRad="38100" dist="38100" dir="2700000" algn="tl">
                        <a:srgbClr val="C0C0C0"/>
                      </a:outerShdw>
                    </a:effectLst>
                    <a:ea typeface="宋体" charset="-122"/>
                  </a:rPr>
                  <a:t>大数据能力</a:t>
                </a:r>
              </a:p>
            </p:txBody>
          </p:sp>
        </p:grpSp>
        <p:pic>
          <p:nvPicPr>
            <p:cNvPr id="84" name="Picture 5"/>
            <p:cNvPicPr>
              <a:picLocks noChangeAspect="1"/>
            </p:cNvPicPr>
            <p:nvPr/>
          </p:nvPicPr>
          <p:blipFill>
            <a:blip r:embed="rId2"/>
            <a:stretch>
              <a:fillRect/>
            </a:stretch>
          </p:blipFill>
          <p:spPr>
            <a:xfrm>
              <a:off x="6612210" y="1688287"/>
              <a:ext cx="857536" cy="874608"/>
            </a:xfrm>
            <a:prstGeom prst="rect">
              <a:avLst/>
            </a:prstGeom>
            <a:ln w="38100" cmpd="sng">
              <a:solidFill>
                <a:schemeClr val="accent6"/>
              </a:solidFill>
            </a:ln>
            <a:effectLst/>
            <a:scene3d>
              <a:camera prst="orthographicFront"/>
              <a:lightRig rig="threePt" dir="t"/>
            </a:scene3d>
            <a:sp3d>
              <a:bevelT/>
            </a:sp3d>
          </p:spPr>
        </p:pic>
        <p:sp>
          <p:nvSpPr>
            <p:cNvPr id="85" name="矩形 84"/>
            <p:cNvSpPr/>
            <p:nvPr/>
          </p:nvSpPr>
          <p:spPr>
            <a:xfrm>
              <a:off x="3174715" y="1921351"/>
              <a:ext cx="818386" cy="3232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t>业务架构</a:t>
              </a:r>
            </a:p>
          </p:txBody>
        </p:sp>
        <p:sp>
          <p:nvSpPr>
            <p:cNvPr id="86" name="矩形 85"/>
            <p:cNvSpPr/>
            <p:nvPr/>
          </p:nvSpPr>
          <p:spPr>
            <a:xfrm>
              <a:off x="4074709" y="1919239"/>
              <a:ext cx="818386" cy="3232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t>应用架构</a:t>
              </a:r>
            </a:p>
          </p:txBody>
        </p:sp>
        <p:sp>
          <p:nvSpPr>
            <p:cNvPr id="87" name="矩形 86"/>
            <p:cNvSpPr/>
            <p:nvPr/>
          </p:nvSpPr>
          <p:spPr>
            <a:xfrm>
              <a:off x="3167265" y="2316723"/>
              <a:ext cx="818386" cy="3232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t>信息架构</a:t>
              </a:r>
            </a:p>
          </p:txBody>
        </p:sp>
        <p:sp>
          <p:nvSpPr>
            <p:cNvPr id="88" name="矩形 87"/>
            <p:cNvSpPr/>
            <p:nvPr/>
          </p:nvSpPr>
          <p:spPr>
            <a:xfrm>
              <a:off x="4067259" y="2314611"/>
              <a:ext cx="818386" cy="3232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t>技术架构</a:t>
              </a:r>
            </a:p>
          </p:txBody>
        </p:sp>
      </p:grpSp>
    </p:spTree>
    <p:extLst>
      <p:ext uri="{BB962C8B-B14F-4D97-AF65-F5344CB8AC3E}">
        <p14:creationId xmlns:p14="http://schemas.microsoft.com/office/powerpoint/2010/main" val="90228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38046" y="129360"/>
            <a:ext cx="7620000" cy="816074"/>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marL="114300" lvl="1" defTabSz="914400">
              <a:buClr>
                <a:schemeClr val="accent1"/>
              </a:buClr>
            </a:pPr>
            <a:r>
              <a:rPr lang="zh-CN" altLang="en-US" sz="2400" kern="1200" dirty="0" smtClean="0">
                <a:solidFill>
                  <a:schemeClr val="accent1"/>
                </a:solidFill>
                <a:latin typeface="微软雅黑"/>
                <a:ea typeface="微软雅黑"/>
                <a:cs typeface="微软雅黑"/>
              </a:rPr>
              <a:t>大数据为化工仓储行业带来的价值</a:t>
            </a:r>
            <a:endParaRPr lang="zh-CN" altLang="en-US" sz="2400" kern="1200" dirty="0">
              <a:solidFill>
                <a:schemeClr val="accent1"/>
              </a:solidFill>
              <a:latin typeface="微软雅黑"/>
              <a:ea typeface="微软雅黑"/>
              <a:cs typeface="微软雅黑"/>
            </a:endParaRPr>
          </a:p>
        </p:txBody>
      </p:sp>
      <p:sp>
        <p:nvSpPr>
          <p:cNvPr id="3" name="AutoShape 13"/>
          <p:cNvSpPr>
            <a:spLocks noChangeArrowheads="1"/>
          </p:cNvSpPr>
          <p:nvPr/>
        </p:nvSpPr>
        <p:spPr bwMode="gray">
          <a:xfrm>
            <a:off x="4197436" y="2143802"/>
            <a:ext cx="4675102" cy="953462"/>
          </a:xfrm>
          <a:prstGeom prst="roundRect">
            <a:avLst>
              <a:gd name="adj" fmla="val 16667"/>
            </a:avLst>
          </a:prstGeom>
          <a:gradFill rotWithShape="1">
            <a:gsLst>
              <a:gs pos="0">
                <a:srgbClr val="DDDDDD"/>
              </a:gs>
              <a:gs pos="50000">
                <a:srgbClr val="DDDDDD">
                  <a:gamma/>
                  <a:tint val="38039"/>
                  <a:invGamma/>
                </a:srgbClr>
              </a:gs>
              <a:gs pos="100000">
                <a:srgbClr val="DDDDDD"/>
              </a:gs>
            </a:gsLst>
            <a:lin ang="2700000" scaled="1"/>
          </a:gradFill>
          <a:ln w="1587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3C3C3B"/>
              </a:solidFill>
              <a:latin typeface="微软雅黑" pitchFamily="34" charset="-122"/>
              <a:ea typeface="微软雅黑" pitchFamily="34" charset="-122"/>
            </a:endParaRPr>
          </a:p>
        </p:txBody>
      </p:sp>
      <p:sp>
        <p:nvSpPr>
          <p:cNvPr id="4" name="AutoShape 14"/>
          <p:cNvSpPr>
            <a:spLocks noChangeArrowheads="1"/>
          </p:cNvSpPr>
          <p:nvPr/>
        </p:nvSpPr>
        <p:spPr bwMode="gray">
          <a:xfrm>
            <a:off x="4153908" y="1050598"/>
            <a:ext cx="4718630" cy="1031292"/>
          </a:xfrm>
          <a:prstGeom prst="roundRect">
            <a:avLst>
              <a:gd name="adj" fmla="val 16667"/>
            </a:avLst>
          </a:prstGeom>
          <a:gradFill rotWithShape="1">
            <a:gsLst>
              <a:gs pos="0">
                <a:srgbClr val="DDDDDD"/>
              </a:gs>
              <a:gs pos="50000">
                <a:srgbClr val="DDDDDD">
                  <a:gamma/>
                  <a:tint val="38039"/>
                  <a:invGamma/>
                </a:srgbClr>
              </a:gs>
              <a:gs pos="100000">
                <a:srgbClr val="DDDDDD"/>
              </a:gs>
            </a:gsLst>
            <a:lin ang="2700000" scaled="1"/>
          </a:gradFill>
          <a:ln w="1587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3C3C3B"/>
              </a:solidFill>
              <a:latin typeface="微软雅黑" pitchFamily="34" charset="-122"/>
              <a:ea typeface="微软雅黑" pitchFamily="34" charset="-122"/>
            </a:endParaRPr>
          </a:p>
        </p:txBody>
      </p:sp>
      <p:sp>
        <p:nvSpPr>
          <p:cNvPr id="5" name="AutoShape 20"/>
          <p:cNvSpPr>
            <a:spLocks noChangeArrowheads="1"/>
          </p:cNvSpPr>
          <p:nvPr/>
        </p:nvSpPr>
        <p:spPr bwMode="gray">
          <a:xfrm rot="5400000">
            <a:off x="3746453" y="1257334"/>
            <a:ext cx="522170" cy="532536"/>
          </a:xfrm>
          <a:prstGeom prst="diamond">
            <a:avLst/>
          </a:prstGeom>
          <a:solidFill>
            <a:srgbClr val="F0F6CE"/>
          </a:solidFill>
          <a:ln w="19050">
            <a:solidFill>
              <a:srgbClr val="F8F8F8"/>
            </a:solidFill>
            <a:miter lim="800000"/>
            <a:headEnd/>
            <a:tailEnd/>
          </a:ln>
          <a:effectLst>
            <a:outerShdw sy="50000" rotWithShape="0">
              <a:srgbClr val="000000">
                <a:alpha val="50000"/>
              </a:srgbClr>
            </a:outerShdw>
          </a:effectLst>
        </p:spPr>
        <p:txBody>
          <a:bodyPr wrap="none" anchor="ctr"/>
          <a:lstStyle/>
          <a:p>
            <a:endParaRPr lang="en-US">
              <a:solidFill>
                <a:srgbClr val="3C3C3B"/>
              </a:solidFill>
              <a:latin typeface="微软雅黑" pitchFamily="34" charset="-122"/>
              <a:ea typeface="微软雅黑" pitchFamily="34" charset="-122"/>
            </a:endParaRPr>
          </a:p>
        </p:txBody>
      </p:sp>
      <p:sp>
        <p:nvSpPr>
          <p:cNvPr id="6" name="AutoShape 21"/>
          <p:cNvSpPr>
            <a:spLocks noChangeArrowheads="1"/>
          </p:cNvSpPr>
          <p:nvPr/>
        </p:nvSpPr>
        <p:spPr bwMode="gray">
          <a:xfrm rot="5400000">
            <a:off x="3818461" y="2350538"/>
            <a:ext cx="522170" cy="532536"/>
          </a:xfrm>
          <a:prstGeom prst="diamond">
            <a:avLst/>
          </a:prstGeom>
          <a:solidFill>
            <a:srgbClr val="FCD5D0"/>
          </a:solidFill>
          <a:ln w="19050">
            <a:solidFill>
              <a:srgbClr val="F8F8F8"/>
            </a:solidFill>
            <a:miter lim="800000"/>
            <a:headEnd/>
            <a:tailEnd/>
          </a:ln>
          <a:effectLst>
            <a:outerShdw sy="50000" rotWithShape="0">
              <a:srgbClr val="000000">
                <a:alpha val="50000"/>
              </a:srgbClr>
            </a:outerShdw>
          </a:effectLst>
        </p:spPr>
        <p:txBody>
          <a:bodyPr wrap="none" anchor="ctr"/>
          <a:lstStyle/>
          <a:p>
            <a:endParaRPr lang="en-US">
              <a:solidFill>
                <a:srgbClr val="3C3C3B"/>
              </a:solidFill>
              <a:latin typeface="微软雅黑" pitchFamily="34" charset="-122"/>
              <a:ea typeface="微软雅黑" pitchFamily="34" charset="-122"/>
            </a:endParaRPr>
          </a:p>
        </p:txBody>
      </p:sp>
      <p:sp>
        <p:nvSpPr>
          <p:cNvPr id="7" name="AutoShape 22"/>
          <p:cNvSpPr>
            <a:spLocks noChangeArrowheads="1"/>
          </p:cNvSpPr>
          <p:nvPr/>
        </p:nvSpPr>
        <p:spPr bwMode="gray">
          <a:xfrm>
            <a:off x="4197436" y="4043302"/>
            <a:ext cx="4675102" cy="943035"/>
          </a:xfrm>
          <a:prstGeom prst="roundRect">
            <a:avLst>
              <a:gd name="adj" fmla="val 16667"/>
            </a:avLst>
          </a:prstGeom>
          <a:gradFill rotWithShape="1">
            <a:gsLst>
              <a:gs pos="0">
                <a:srgbClr val="DDDDDD"/>
              </a:gs>
              <a:gs pos="50000">
                <a:srgbClr val="DDDDDD">
                  <a:gamma/>
                  <a:tint val="38039"/>
                  <a:invGamma/>
                </a:srgbClr>
              </a:gs>
              <a:gs pos="100000">
                <a:srgbClr val="DDDDDD"/>
              </a:gs>
            </a:gsLst>
            <a:lin ang="2700000" scaled="1"/>
          </a:gradFill>
          <a:ln w="1587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3C3C3B"/>
              </a:solidFill>
              <a:latin typeface="微软雅黑" pitchFamily="34" charset="-122"/>
              <a:ea typeface="微软雅黑" pitchFamily="34" charset="-122"/>
            </a:endParaRPr>
          </a:p>
        </p:txBody>
      </p:sp>
      <p:sp>
        <p:nvSpPr>
          <p:cNvPr id="8" name="AutoShape 23"/>
          <p:cNvSpPr>
            <a:spLocks noChangeArrowheads="1"/>
          </p:cNvSpPr>
          <p:nvPr/>
        </p:nvSpPr>
        <p:spPr bwMode="gray">
          <a:xfrm>
            <a:off x="4197436" y="3154767"/>
            <a:ext cx="4675102" cy="834797"/>
          </a:xfrm>
          <a:prstGeom prst="roundRect">
            <a:avLst>
              <a:gd name="adj" fmla="val 16667"/>
            </a:avLst>
          </a:prstGeom>
          <a:gradFill rotWithShape="1">
            <a:gsLst>
              <a:gs pos="0">
                <a:srgbClr val="DDDDDD"/>
              </a:gs>
              <a:gs pos="50000">
                <a:srgbClr val="DDDDDD">
                  <a:gamma/>
                  <a:tint val="38039"/>
                  <a:invGamma/>
                </a:srgbClr>
              </a:gs>
              <a:gs pos="100000">
                <a:srgbClr val="DDDDDD"/>
              </a:gs>
            </a:gsLst>
            <a:lin ang="2700000" scaled="1"/>
          </a:gradFill>
          <a:ln w="1587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3C3C3B"/>
              </a:solidFill>
              <a:latin typeface="微软雅黑" pitchFamily="34" charset="-122"/>
              <a:ea typeface="微软雅黑" pitchFamily="34" charset="-122"/>
            </a:endParaRPr>
          </a:p>
        </p:txBody>
      </p:sp>
      <p:sp>
        <p:nvSpPr>
          <p:cNvPr id="9" name="AutoShape 25"/>
          <p:cNvSpPr>
            <a:spLocks noChangeArrowheads="1"/>
          </p:cNvSpPr>
          <p:nvPr/>
        </p:nvSpPr>
        <p:spPr bwMode="gray">
          <a:xfrm rot="5400000">
            <a:off x="3789981" y="4199008"/>
            <a:ext cx="522170" cy="532536"/>
          </a:xfrm>
          <a:prstGeom prst="diamond">
            <a:avLst/>
          </a:prstGeom>
          <a:solidFill>
            <a:schemeClr val="accent6">
              <a:lumMod val="20000"/>
              <a:lumOff val="80000"/>
            </a:schemeClr>
          </a:solidFill>
          <a:ln w="19050">
            <a:solidFill>
              <a:srgbClr val="F8F8F8"/>
            </a:solidFill>
            <a:miter lim="800000"/>
            <a:headEnd/>
            <a:tailEnd/>
          </a:ln>
          <a:effectLst>
            <a:outerShdw sy="50000" rotWithShape="0">
              <a:srgbClr val="000000">
                <a:alpha val="50000"/>
              </a:srgbClr>
            </a:outerShdw>
          </a:effectLst>
        </p:spPr>
        <p:txBody>
          <a:bodyPr wrap="none" anchor="ctr"/>
          <a:lstStyle/>
          <a:p>
            <a:endParaRPr lang="en-US">
              <a:solidFill>
                <a:srgbClr val="3C3C3B"/>
              </a:solidFill>
              <a:latin typeface="微软雅黑" pitchFamily="34" charset="-122"/>
              <a:ea typeface="微软雅黑" pitchFamily="34" charset="-122"/>
            </a:endParaRPr>
          </a:p>
        </p:txBody>
      </p:sp>
      <p:sp>
        <p:nvSpPr>
          <p:cNvPr id="10" name="Text Box 26"/>
          <p:cNvSpPr txBox="1">
            <a:spLocks noChangeArrowheads="1"/>
          </p:cNvSpPr>
          <p:nvPr/>
        </p:nvSpPr>
        <p:spPr bwMode="gray">
          <a:xfrm>
            <a:off x="4330958" y="1049432"/>
            <a:ext cx="44542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nSpc>
                <a:spcPct val="120000"/>
              </a:lnSpc>
              <a:defRPr sz="1400" b="1">
                <a:solidFill>
                  <a:srgbClr val="000000"/>
                </a:solidFill>
                <a:latin typeface="Microsoft YaHei" pitchFamily="34" charset="-122"/>
                <a:ea typeface="Microsoft YaHei" pitchFamily="34" charset="-122"/>
              </a:defRPr>
            </a:lvl1pPr>
            <a:lvl2pPr marL="742950" indent="-285750">
              <a:defRPr>
                <a:solidFill>
                  <a:schemeClr val="tx1"/>
                </a:solidFill>
              </a:defRPr>
            </a:lvl2pPr>
            <a:lvl3pPr marL="1143000" indent="-228600">
              <a:defRPr>
                <a:solidFill>
                  <a:schemeClr val="tx1"/>
                </a:solidFill>
              </a:defRPr>
            </a:lvl3pPr>
            <a:lvl4pPr marL="1600200" indent="-228600">
              <a:defRPr>
                <a:solidFill>
                  <a:schemeClr val="tx1"/>
                </a:solidFill>
              </a:defRPr>
            </a:lvl4pPr>
            <a:lvl5pPr marL="2057400" indent="-228600">
              <a:defRPr>
                <a:solidFill>
                  <a:schemeClr val="tx1"/>
                </a:solidFill>
              </a:defRPr>
            </a:lvl5pPr>
            <a:lvl6pPr marL="2514600" indent="-228600" fontAlgn="base">
              <a:spcBef>
                <a:spcPct val="0"/>
              </a:spcBef>
              <a:spcAft>
                <a:spcPct val="0"/>
              </a:spcAft>
              <a:defRPr>
                <a:solidFill>
                  <a:schemeClr val="tx1"/>
                </a:solidFill>
              </a:defRPr>
            </a:lvl6pPr>
            <a:lvl7pPr marL="2971800" indent="-228600" fontAlgn="base">
              <a:spcBef>
                <a:spcPct val="0"/>
              </a:spcBef>
              <a:spcAft>
                <a:spcPct val="0"/>
              </a:spcAft>
              <a:defRPr>
                <a:solidFill>
                  <a:schemeClr val="tx1"/>
                </a:solidFill>
              </a:defRPr>
            </a:lvl7pPr>
            <a:lvl8pPr marL="3429000" indent="-228600" fontAlgn="base">
              <a:spcBef>
                <a:spcPct val="0"/>
              </a:spcBef>
              <a:spcAft>
                <a:spcPct val="0"/>
              </a:spcAft>
              <a:defRPr>
                <a:solidFill>
                  <a:schemeClr val="tx1"/>
                </a:solidFill>
              </a:defRPr>
            </a:lvl8pPr>
            <a:lvl9pPr marL="3886200" indent="-228600" fontAlgn="base">
              <a:spcBef>
                <a:spcPct val="0"/>
              </a:spcBef>
              <a:spcAft>
                <a:spcPct val="0"/>
              </a:spcAft>
              <a:defRPr>
                <a:solidFill>
                  <a:schemeClr val="tx1"/>
                </a:solidFill>
              </a:defRPr>
            </a:lvl9pPr>
          </a:lstStyle>
          <a:p>
            <a:r>
              <a:rPr lang="zh-CN" altLang="en-US" sz="1800" dirty="0">
                <a:solidFill>
                  <a:srgbClr val="C00000"/>
                </a:solidFill>
                <a:latin typeface="微软雅黑" pitchFamily="34" charset="-122"/>
                <a:ea typeface="微软雅黑" pitchFamily="34" charset="-122"/>
              </a:rPr>
              <a:t>营</a:t>
            </a:r>
            <a:r>
              <a:rPr lang="zh-CN" altLang="en-US" sz="1800" dirty="0" smtClean="0">
                <a:solidFill>
                  <a:srgbClr val="C00000"/>
                </a:solidFill>
                <a:latin typeface="微软雅黑" pitchFamily="34" charset="-122"/>
                <a:ea typeface="微软雅黑" pitchFamily="34" charset="-122"/>
              </a:rPr>
              <a:t>销优化</a:t>
            </a:r>
            <a:r>
              <a:rPr lang="zh-CN" altLang="en-US" sz="2200" dirty="0" smtClean="0">
                <a:solidFill>
                  <a:srgbClr val="C00000"/>
                </a:solidFill>
                <a:latin typeface="微软雅黑" pitchFamily="34" charset="-122"/>
                <a:ea typeface="微软雅黑" pitchFamily="34" charset="-122"/>
              </a:rPr>
              <a:t>：</a:t>
            </a:r>
            <a:r>
              <a:rPr lang="zh-CN" altLang="zh-CN" dirty="0">
                <a:solidFill>
                  <a:schemeClr val="tx1"/>
                </a:solidFill>
                <a:latin typeface="Arial" pitchFamily="34" charset="0"/>
                <a:ea typeface="+mn-ea"/>
              </a:rPr>
              <a:t>可以改变原有的营销模式，提高营销的效率，降低营销成本，增强</a:t>
            </a:r>
            <a:r>
              <a:rPr lang="zh-CN" altLang="en-US" dirty="0">
                <a:solidFill>
                  <a:schemeClr val="tx1"/>
                </a:solidFill>
                <a:latin typeface="Arial" pitchFamily="34" charset="0"/>
                <a:ea typeface="+mn-ea"/>
              </a:rPr>
              <a:t>快递</a:t>
            </a:r>
            <a:r>
              <a:rPr lang="zh-CN" altLang="zh-CN" dirty="0">
                <a:solidFill>
                  <a:schemeClr val="tx1"/>
                </a:solidFill>
                <a:latin typeface="Arial" pitchFamily="34" charset="0"/>
                <a:ea typeface="+mn-ea"/>
              </a:rPr>
              <a:t>营销工作的有效性</a:t>
            </a:r>
            <a:r>
              <a:rPr lang="zh-CN" altLang="en-US" dirty="0">
                <a:solidFill>
                  <a:schemeClr val="tx1"/>
                </a:solidFill>
                <a:latin typeface="Arial" pitchFamily="34" charset="0"/>
                <a:ea typeface="+mn-ea"/>
              </a:rPr>
              <a:t>，全面提升服务质量，提高企业品牌声誉。</a:t>
            </a:r>
            <a:endParaRPr lang="en-US" dirty="0">
              <a:solidFill>
                <a:schemeClr val="tx1"/>
              </a:solidFill>
              <a:latin typeface="Arial" pitchFamily="34" charset="0"/>
              <a:ea typeface="+mn-ea"/>
            </a:endParaRPr>
          </a:p>
        </p:txBody>
      </p:sp>
      <p:sp>
        <p:nvSpPr>
          <p:cNvPr id="11" name="Text Box 9"/>
          <p:cNvSpPr txBox="1">
            <a:spLocks noChangeArrowheads="1"/>
          </p:cNvSpPr>
          <p:nvPr/>
        </p:nvSpPr>
        <p:spPr bwMode="gray">
          <a:xfrm>
            <a:off x="4345813" y="2132473"/>
            <a:ext cx="438224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120000"/>
              </a:lnSpc>
            </a:pPr>
            <a:r>
              <a:rPr lang="zh-CN" altLang="en-US" b="1" dirty="0">
                <a:solidFill>
                  <a:srgbClr val="C00000"/>
                </a:solidFill>
                <a:latin typeface="微软雅黑" pitchFamily="34" charset="-122"/>
                <a:ea typeface="微软雅黑" pitchFamily="34" charset="-122"/>
              </a:rPr>
              <a:t>运</a:t>
            </a:r>
            <a:r>
              <a:rPr lang="zh-CN" altLang="en-US" b="1" dirty="0" smtClean="0">
                <a:solidFill>
                  <a:srgbClr val="C00000"/>
                </a:solidFill>
                <a:latin typeface="微软雅黑" pitchFamily="34" charset="-122"/>
                <a:ea typeface="微软雅黑" pitchFamily="34" charset="-122"/>
              </a:rPr>
              <a:t>营优化：</a:t>
            </a:r>
            <a:r>
              <a:rPr lang="zh-CN" altLang="zh-CN" sz="1400" b="1" dirty="0"/>
              <a:t>对未来市场和竞争对手的行为做出一定的预测，及时调整发展战略，避免盲目的资产投入以减少损失</a:t>
            </a:r>
            <a:r>
              <a:rPr lang="zh-CN" altLang="en-US" sz="1400" b="1" dirty="0"/>
              <a:t>。</a:t>
            </a:r>
            <a:endParaRPr lang="en-US" altLang="zh-CN" sz="1400" b="1" dirty="0"/>
          </a:p>
          <a:p>
            <a:pPr>
              <a:lnSpc>
                <a:spcPct val="120000"/>
              </a:lnSpc>
            </a:pPr>
            <a:endParaRPr lang="en-US" sz="1400" dirty="0">
              <a:solidFill>
                <a:srgbClr val="000000"/>
              </a:solidFill>
              <a:latin typeface="微软雅黑" pitchFamily="34" charset="-122"/>
              <a:ea typeface="微软雅黑" pitchFamily="34" charset="-122"/>
            </a:endParaRPr>
          </a:p>
        </p:txBody>
      </p:sp>
      <p:sp>
        <p:nvSpPr>
          <p:cNvPr id="12" name="Text Box 28"/>
          <p:cNvSpPr txBox="1">
            <a:spLocks noChangeArrowheads="1"/>
          </p:cNvSpPr>
          <p:nvPr/>
        </p:nvSpPr>
        <p:spPr bwMode="gray">
          <a:xfrm>
            <a:off x="4362383" y="3154767"/>
            <a:ext cx="4365675" cy="68326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b="1" dirty="0">
                <a:solidFill>
                  <a:srgbClr val="C00000"/>
                </a:solidFill>
                <a:latin typeface="微软雅黑" pitchFamily="34" charset="-122"/>
                <a:ea typeface="微软雅黑" pitchFamily="34" charset="-122"/>
              </a:rPr>
              <a:t>降</a:t>
            </a:r>
            <a:r>
              <a:rPr lang="zh-CN" altLang="en-US" b="1" dirty="0" smtClean="0">
                <a:solidFill>
                  <a:srgbClr val="C00000"/>
                </a:solidFill>
                <a:latin typeface="微软雅黑" pitchFamily="34" charset="-122"/>
                <a:ea typeface="微软雅黑" pitchFamily="34" charset="-122"/>
              </a:rPr>
              <a:t>低成本：</a:t>
            </a:r>
            <a:r>
              <a:rPr lang="zh-CN" altLang="zh-CN" sz="1400" b="1" dirty="0">
                <a:latin typeface="Arial" pitchFamily="34" charset="0"/>
              </a:rPr>
              <a:t>通成本支出项进行汇总分析，从而在较短的时间内发现成本支出的问题所在并及时改进</a:t>
            </a:r>
            <a:r>
              <a:rPr lang="zh-CN" altLang="en-US" sz="1400" b="1" dirty="0">
                <a:latin typeface="Arial" pitchFamily="34" charset="0"/>
              </a:rPr>
              <a:t>。</a:t>
            </a:r>
            <a:endParaRPr lang="en-US" sz="1400" b="1" dirty="0">
              <a:latin typeface="Arial" pitchFamily="34" charset="0"/>
            </a:endParaRPr>
          </a:p>
        </p:txBody>
      </p:sp>
      <p:sp>
        <p:nvSpPr>
          <p:cNvPr id="13" name="Text Box 9"/>
          <p:cNvSpPr txBox="1">
            <a:spLocks noChangeArrowheads="1"/>
          </p:cNvSpPr>
          <p:nvPr/>
        </p:nvSpPr>
        <p:spPr bwMode="gray">
          <a:xfrm>
            <a:off x="4366136" y="4049805"/>
            <a:ext cx="414691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120000"/>
              </a:lnSpc>
            </a:pPr>
            <a:r>
              <a:rPr lang="zh-CN" altLang="en-US" b="1" dirty="0">
                <a:solidFill>
                  <a:srgbClr val="C00000"/>
                </a:solidFill>
                <a:latin typeface="微软雅黑" pitchFamily="34" charset="-122"/>
                <a:ea typeface="微软雅黑" pitchFamily="34" charset="-122"/>
              </a:rPr>
              <a:t>业</a:t>
            </a:r>
            <a:r>
              <a:rPr lang="zh-CN" altLang="en-US" b="1" dirty="0" smtClean="0">
                <a:solidFill>
                  <a:srgbClr val="C00000"/>
                </a:solidFill>
                <a:latin typeface="微软雅黑" pitchFamily="34" charset="-122"/>
                <a:ea typeface="微软雅黑" pitchFamily="34" charset="-122"/>
              </a:rPr>
              <a:t>务创新：</a:t>
            </a:r>
            <a:r>
              <a:rPr lang="zh-CN" altLang="en-US" sz="1400" b="1" dirty="0"/>
              <a:t>通过大数据分析准确把握市场的定位，加快</a:t>
            </a:r>
            <a:r>
              <a:rPr lang="zh-CN" altLang="en-US" sz="1400" b="1" dirty="0" smtClean="0"/>
              <a:t>推进新</a:t>
            </a:r>
            <a:r>
              <a:rPr lang="zh-CN" altLang="en-US" sz="1400" b="1" dirty="0"/>
              <a:t>产品与服务的创新。</a:t>
            </a:r>
            <a:endParaRPr lang="en-US" sz="1400" b="1" dirty="0"/>
          </a:p>
        </p:txBody>
      </p:sp>
      <p:sp>
        <p:nvSpPr>
          <p:cNvPr id="14" name="AutoShape 24"/>
          <p:cNvSpPr>
            <a:spLocks noChangeArrowheads="1"/>
          </p:cNvSpPr>
          <p:nvPr/>
        </p:nvSpPr>
        <p:spPr bwMode="gray">
          <a:xfrm rot="5400000">
            <a:off x="3818461" y="3361946"/>
            <a:ext cx="522170" cy="532536"/>
          </a:xfrm>
          <a:prstGeom prst="diamond">
            <a:avLst/>
          </a:prstGeom>
          <a:solidFill>
            <a:srgbClr val="AACFEF"/>
          </a:solidFill>
          <a:ln w="19050">
            <a:solidFill>
              <a:srgbClr val="F8F8F8"/>
            </a:solidFill>
            <a:miter lim="800000"/>
            <a:headEnd/>
            <a:tailEnd/>
          </a:ln>
          <a:effectLst>
            <a:outerShdw sy="50000" rotWithShape="0">
              <a:srgbClr val="000000">
                <a:alpha val="50000"/>
              </a:srgbClr>
            </a:outerShdw>
          </a:effectLst>
        </p:spPr>
        <p:txBody>
          <a:bodyPr wrap="none" anchor="ctr"/>
          <a:lstStyle/>
          <a:p>
            <a:pPr>
              <a:defRPr/>
            </a:pPr>
            <a:endParaRPr lang="en-US" kern="0">
              <a:solidFill>
                <a:sysClr val="windowText" lastClr="000000"/>
              </a:solidFill>
              <a:latin typeface="微软雅黑" pitchFamily="34" charset="-122"/>
              <a:ea typeface="微软雅黑" pitchFamily="34" charset="-122"/>
            </a:endParaRPr>
          </a:p>
        </p:txBody>
      </p:sp>
      <p:graphicFrame>
        <p:nvGraphicFramePr>
          <p:cNvPr id="15" name="图示 18"/>
          <p:cNvGraphicFramePr/>
          <p:nvPr>
            <p:extLst>
              <p:ext uri="{D42A27DB-BD31-4B8C-83A1-F6EECF244321}">
                <p14:modId xmlns:p14="http://schemas.microsoft.com/office/powerpoint/2010/main" val="826343349"/>
              </p:ext>
            </p:extLst>
          </p:nvPr>
        </p:nvGraphicFramePr>
        <p:xfrm>
          <a:off x="299744" y="1563528"/>
          <a:ext cx="3308897" cy="3226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7741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20"/>
          <a:stretch/>
        </p:blipFill>
        <p:spPr>
          <a:xfrm>
            <a:off x="1192" y="-38320"/>
            <a:ext cx="9140429" cy="5242125"/>
          </a:xfrm>
          <a:prstGeom prst="rect">
            <a:avLst/>
          </a:prstGeom>
        </p:spPr>
      </p:pic>
      <p:cxnSp>
        <p:nvCxnSpPr>
          <p:cNvPr id="6" name="Straight Connector 5"/>
          <p:cNvCxnSpPr/>
          <p:nvPr/>
        </p:nvCxnSpPr>
        <p:spPr>
          <a:xfrm flipH="1" flipV="1">
            <a:off x="3691605" y="2803987"/>
            <a:ext cx="306712" cy="1178655"/>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91604" y="2803989"/>
            <a:ext cx="866201" cy="176657"/>
          </a:xfrm>
          <a:prstGeom prst="line">
            <a:avLst/>
          </a:prstGeom>
          <a:ln w="6350">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557805" y="794905"/>
            <a:ext cx="148979" cy="2185740"/>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51032" y="5143500"/>
            <a:ext cx="2075822" cy="102402"/>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36594" y="2908047"/>
            <a:ext cx="2621211" cy="72599"/>
          </a:xfrm>
          <a:prstGeom prst="line">
            <a:avLst/>
          </a:prstGeom>
          <a:ln w="6350" cap="rnd">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397049" y="2980644"/>
            <a:ext cx="2160757" cy="2162186"/>
          </a:xfrm>
          <a:prstGeom prst="line">
            <a:avLst/>
          </a:prstGeom>
          <a:ln w="6350">
            <a:solidFill>
              <a:schemeClr val="tx2">
                <a:alpha val="3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57501" y="2803987"/>
            <a:ext cx="834104" cy="558756"/>
          </a:xfrm>
          <a:prstGeom prst="line">
            <a:avLst/>
          </a:prstGeom>
          <a:ln w="6350">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944126" y="2908047"/>
            <a:ext cx="1509878" cy="749063"/>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454005" y="2980646"/>
            <a:ext cx="1103801" cy="676463"/>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192" y="4150521"/>
            <a:ext cx="584003" cy="992981"/>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23151" y="4613710"/>
            <a:ext cx="996824" cy="529790"/>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765" y="4579825"/>
            <a:ext cx="1422173" cy="563677"/>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921367" y="4647009"/>
            <a:ext cx="694436" cy="496491"/>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763" y="4227010"/>
            <a:ext cx="916602" cy="916490"/>
          </a:xfrm>
          <a:prstGeom prst="line">
            <a:avLst/>
          </a:prstGeom>
          <a:ln w="12700" cap="rnd">
            <a:solidFill>
              <a:schemeClr val="tx2">
                <a:alpha val="33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19974" y="4613710"/>
            <a:ext cx="477074" cy="529790"/>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43393" y="4686300"/>
            <a:ext cx="253655" cy="457200"/>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57500" y="3371853"/>
            <a:ext cx="925116" cy="1053719"/>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57501" y="3371850"/>
            <a:ext cx="353474" cy="715622"/>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26852" y="3729915"/>
            <a:ext cx="477650" cy="1412915"/>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344716" y="4807746"/>
            <a:ext cx="282137" cy="335086"/>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557806" y="2980646"/>
            <a:ext cx="297957" cy="1021342"/>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2"/>
          </p:cNvCxnSpPr>
          <p:nvPr/>
        </p:nvCxnSpPr>
        <p:spPr>
          <a:xfrm>
            <a:off x="3181381" y="4087474"/>
            <a:ext cx="601235" cy="338098"/>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51849" y="4911330"/>
            <a:ext cx="375005" cy="231502"/>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4706784" y="794905"/>
            <a:ext cx="1397719" cy="2935011"/>
          </a:xfrm>
          <a:prstGeom prst="line">
            <a:avLst/>
          </a:prstGeom>
          <a:ln w="6350">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285598" y="2980648"/>
            <a:ext cx="272208" cy="1001996"/>
          </a:xfrm>
          <a:prstGeom prst="line">
            <a:avLst/>
          </a:prstGeom>
          <a:ln w="3175">
            <a:solidFill>
              <a:schemeClr val="tx2">
                <a:alpha val="3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43394" y="4425570"/>
            <a:ext cx="1626126" cy="281937"/>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763" y="2908045"/>
            <a:ext cx="1931831" cy="224490"/>
          </a:xfrm>
          <a:prstGeom prst="line">
            <a:avLst/>
          </a:prstGeom>
          <a:ln w="6350">
            <a:solidFill>
              <a:schemeClr val="tx2">
                <a:alpha val="6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192" y="2908047"/>
            <a:ext cx="1935404" cy="909397"/>
          </a:xfrm>
          <a:prstGeom prst="line">
            <a:avLst/>
          </a:prstGeom>
          <a:ln w="6350">
            <a:solidFill>
              <a:schemeClr val="tx2">
                <a:alpha val="3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67347" y="3484365"/>
            <a:ext cx="254020" cy="1659135"/>
          </a:xfrm>
          <a:prstGeom prst="line">
            <a:avLst/>
          </a:prstGeom>
          <a:ln w="3175">
            <a:solidFill>
              <a:schemeClr val="tx2">
                <a:alpha val="3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85193" y="3484364"/>
            <a:ext cx="82154" cy="666155"/>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64124" y="2878925"/>
            <a:ext cx="1658373" cy="1350177"/>
          </a:xfrm>
          <a:prstGeom prst="line">
            <a:avLst/>
          </a:prstGeom>
          <a:ln w="3175">
            <a:gradFill>
              <a:gsLst>
                <a:gs pos="0">
                  <a:schemeClr val="bg1">
                    <a:alpha val="0"/>
                  </a:schemeClr>
                </a:gs>
                <a:gs pos="50000">
                  <a:schemeClr val="tx2"/>
                </a:gs>
                <a:gs pos="10000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125488" y="4001986"/>
            <a:ext cx="170972" cy="170972"/>
            <a:chOff x="1768152" y="4691440"/>
            <a:chExt cx="255686" cy="255686"/>
          </a:xfrm>
        </p:grpSpPr>
        <p:sp>
          <p:nvSpPr>
            <p:cNvPr id="38" name="Oval 37"/>
            <p:cNvSpPr/>
            <p:nvPr/>
          </p:nvSpPr>
          <p:spPr>
            <a:xfrm>
              <a:off x="1768152" y="4691440"/>
              <a:ext cx="255686" cy="25568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9" name="Oval 38"/>
            <p:cNvSpPr/>
            <p:nvPr/>
          </p:nvSpPr>
          <p:spPr>
            <a:xfrm>
              <a:off x="1851740" y="4775028"/>
              <a:ext cx="88510" cy="88510"/>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cxnSp>
        <p:nvCxnSpPr>
          <p:cNvPr id="40" name="Straight Connector 39"/>
          <p:cNvCxnSpPr/>
          <p:nvPr/>
        </p:nvCxnSpPr>
        <p:spPr>
          <a:xfrm>
            <a:off x="-64124" y="2878924"/>
            <a:ext cx="1721474" cy="536621"/>
          </a:xfrm>
          <a:prstGeom prst="line">
            <a:avLst/>
          </a:prstGeom>
          <a:ln w="3175">
            <a:gradFill>
              <a:gsLst>
                <a:gs pos="76000">
                  <a:schemeClr val="bg1">
                    <a:alpha val="0"/>
                  </a:schemeClr>
                </a:gs>
                <a:gs pos="50000">
                  <a:schemeClr val="tx2"/>
                </a:gs>
                <a:gs pos="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31933" y="3557345"/>
            <a:ext cx="345140" cy="345140"/>
            <a:chOff x="4890974" y="2550684"/>
            <a:chExt cx="401994" cy="401994"/>
          </a:xfrm>
        </p:grpSpPr>
        <p:sp>
          <p:nvSpPr>
            <p:cNvPr id="42" name="Oval 41"/>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43" name="Oval 42"/>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44" name="Oval 43"/>
            <p:cNvSpPr/>
            <p:nvPr/>
          </p:nvSpPr>
          <p:spPr>
            <a:xfrm>
              <a:off x="5017437" y="2679595"/>
              <a:ext cx="144174" cy="144174"/>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45" name="Group 44"/>
          <p:cNvGrpSpPr/>
          <p:nvPr/>
        </p:nvGrpSpPr>
        <p:grpSpPr>
          <a:xfrm>
            <a:off x="4472319" y="2895601"/>
            <a:ext cx="170972" cy="170972"/>
            <a:chOff x="1768152" y="4691440"/>
            <a:chExt cx="255686" cy="255686"/>
          </a:xfrm>
        </p:grpSpPr>
        <p:sp>
          <p:nvSpPr>
            <p:cNvPr id="46" name="Oval 45"/>
            <p:cNvSpPr/>
            <p:nvPr/>
          </p:nvSpPr>
          <p:spPr>
            <a:xfrm>
              <a:off x="1768152" y="4691440"/>
              <a:ext cx="255686" cy="25568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47" name="Oval 46"/>
            <p:cNvSpPr/>
            <p:nvPr/>
          </p:nvSpPr>
          <p:spPr>
            <a:xfrm>
              <a:off x="1851740" y="4775028"/>
              <a:ext cx="88510" cy="88510"/>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48" name="Group 47"/>
          <p:cNvGrpSpPr/>
          <p:nvPr/>
        </p:nvGrpSpPr>
        <p:grpSpPr>
          <a:xfrm>
            <a:off x="537376" y="3355073"/>
            <a:ext cx="259943" cy="259943"/>
            <a:chOff x="870314" y="1739718"/>
            <a:chExt cx="532052" cy="532052"/>
          </a:xfrm>
        </p:grpSpPr>
        <p:sp>
          <p:nvSpPr>
            <p:cNvPr id="49" name="Oval 48"/>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0" name="Oval 49"/>
            <p:cNvSpPr/>
            <p:nvPr/>
          </p:nvSpPr>
          <p:spPr>
            <a:xfrm>
              <a:off x="870314" y="1739718"/>
              <a:ext cx="532052" cy="532052"/>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1" name="Oval 50"/>
            <p:cNvSpPr/>
            <p:nvPr/>
          </p:nvSpPr>
          <p:spPr>
            <a:xfrm>
              <a:off x="1069889" y="1939293"/>
              <a:ext cx="132902" cy="132902"/>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52" name="Group 51"/>
          <p:cNvGrpSpPr/>
          <p:nvPr/>
        </p:nvGrpSpPr>
        <p:grpSpPr>
          <a:xfrm>
            <a:off x="1832744" y="2804194"/>
            <a:ext cx="207701" cy="207701"/>
            <a:chOff x="4890974" y="2550684"/>
            <a:chExt cx="401994" cy="401994"/>
          </a:xfrm>
        </p:grpSpPr>
        <p:sp>
          <p:nvSpPr>
            <p:cNvPr id="53" name="Oval 52"/>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4" name="Oval 53"/>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5" name="Oval 54"/>
            <p:cNvSpPr/>
            <p:nvPr/>
          </p:nvSpPr>
          <p:spPr>
            <a:xfrm>
              <a:off x="5033566" y="2695723"/>
              <a:ext cx="111917" cy="111917"/>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56" name="Group 55"/>
          <p:cNvGrpSpPr/>
          <p:nvPr/>
        </p:nvGrpSpPr>
        <p:grpSpPr>
          <a:xfrm>
            <a:off x="1281841" y="3932589"/>
            <a:ext cx="443375" cy="443372"/>
            <a:chOff x="870314" y="1739718"/>
            <a:chExt cx="532052" cy="532052"/>
          </a:xfrm>
        </p:grpSpPr>
        <p:sp>
          <p:nvSpPr>
            <p:cNvPr id="57" name="Oval 56"/>
            <p:cNvSpPr/>
            <p:nvPr/>
          </p:nvSpPr>
          <p:spPr>
            <a:xfrm>
              <a:off x="870314" y="1739718"/>
              <a:ext cx="532052" cy="532052"/>
            </a:xfrm>
            <a:prstGeom prst="ellipse">
              <a:avLst/>
            </a:prstGeom>
            <a:solidFill>
              <a:schemeClr val="tx2">
                <a:alpha val="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8" name="Oval 57"/>
            <p:cNvSpPr/>
            <p:nvPr/>
          </p:nvSpPr>
          <p:spPr>
            <a:xfrm>
              <a:off x="926492" y="1795896"/>
              <a:ext cx="419696" cy="419696"/>
            </a:xfrm>
            <a:prstGeom prst="ellipse">
              <a:avLst/>
            </a:prstGeom>
            <a:solidFill>
              <a:schemeClr val="tx2">
                <a:alpha val="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9" name="Oval 58"/>
            <p:cNvSpPr/>
            <p:nvPr/>
          </p:nvSpPr>
          <p:spPr>
            <a:xfrm>
              <a:off x="1090962" y="1960366"/>
              <a:ext cx="90757" cy="90757"/>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60" name="Group 59"/>
          <p:cNvGrpSpPr/>
          <p:nvPr/>
        </p:nvGrpSpPr>
        <p:grpSpPr>
          <a:xfrm>
            <a:off x="888545" y="2878927"/>
            <a:ext cx="869495" cy="869495"/>
            <a:chOff x="4787154" y="2449311"/>
            <a:chExt cx="604741" cy="604741"/>
          </a:xfrm>
        </p:grpSpPr>
        <p:sp>
          <p:nvSpPr>
            <p:cNvPr id="61" name="Oval 60"/>
            <p:cNvSpPr/>
            <p:nvPr/>
          </p:nvSpPr>
          <p:spPr>
            <a:xfrm>
              <a:off x="4890974" y="2550684"/>
              <a:ext cx="401994" cy="401994"/>
            </a:xfrm>
            <a:prstGeom prst="ellipse">
              <a:avLst/>
            </a:prstGeom>
            <a:solidFill>
              <a:schemeClr val="tx2">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62" name="Oval 61"/>
            <p:cNvSpPr/>
            <p:nvPr/>
          </p:nvSpPr>
          <p:spPr>
            <a:xfrm>
              <a:off x="4787154" y="2449311"/>
              <a:ext cx="604741" cy="604741"/>
            </a:xfrm>
            <a:prstGeom prst="ellipse">
              <a:avLst/>
            </a:prstGeom>
            <a:noFill/>
            <a:ln w="3175">
              <a:solidFill>
                <a:schemeClr val="tx2">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63" name="Oval 62"/>
            <p:cNvSpPr/>
            <p:nvPr/>
          </p:nvSpPr>
          <p:spPr>
            <a:xfrm>
              <a:off x="5017437" y="2679595"/>
              <a:ext cx="144174" cy="144174"/>
            </a:xfrm>
            <a:prstGeom prst="ellipse">
              <a:avLst/>
            </a:prstGeom>
            <a:noFill/>
            <a:ln w="3175">
              <a:solidFill>
                <a:schemeClr val="tx2">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64" name="Group 63"/>
          <p:cNvGrpSpPr/>
          <p:nvPr/>
        </p:nvGrpSpPr>
        <p:grpSpPr>
          <a:xfrm>
            <a:off x="2370355" y="3452578"/>
            <a:ext cx="458271" cy="458271"/>
            <a:chOff x="4787154" y="2449311"/>
            <a:chExt cx="604741" cy="604741"/>
          </a:xfrm>
        </p:grpSpPr>
        <p:sp>
          <p:nvSpPr>
            <p:cNvPr id="65" name="Oval 64"/>
            <p:cNvSpPr/>
            <p:nvPr/>
          </p:nvSpPr>
          <p:spPr>
            <a:xfrm>
              <a:off x="4890974" y="2550684"/>
              <a:ext cx="401994" cy="401994"/>
            </a:xfrm>
            <a:prstGeom prst="ellipse">
              <a:avLst/>
            </a:prstGeom>
            <a:solidFill>
              <a:schemeClr val="tx2">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66" name="Oval 65"/>
            <p:cNvSpPr/>
            <p:nvPr/>
          </p:nvSpPr>
          <p:spPr>
            <a:xfrm>
              <a:off x="4787154" y="2449311"/>
              <a:ext cx="604741" cy="604741"/>
            </a:xfrm>
            <a:prstGeom prst="ellipse">
              <a:avLst/>
            </a:prstGeom>
            <a:noFill/>
            <a:ln w="3175">
              <a:solidFill>
                <a:schemeClr val="tx2">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67" name="Oval 66"/>
            <p:cNvSpPr/>
            <p:nvPr/>
          </p:nvSpPr>
          <p:spPr>
            <a:xfrm>
              <a:off x="5017437" y="2679595"/>
              <a:ext cx="144174" cy="144174"/>
            </a:xfrm>
            <a:prstGeom prst="ellipse">
              <a:avLst/>
            </a:prstGeom>
            <a:noFill/>
            <a:ln w="3175">
              <a:solidFill>
                <a:schemeClr val="tx2">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cxnSp>
        <p:nvCxnSpPr>
          <p:cNvPr id="68" name="Straight Connector 67"/>
          <p:cNvCxnSpPr>
            <a:stCxn id="55" idx="5"/>
          </p:cNvCxnSpPr>
          <p:nvPr/>
        </p:nvCxnSpPr>
        <p:spPr>
          <a:xfrm>
            <a:off x="1955776" y="2928491"/>
            <a:ext cx="158031" cy="698597"/>
          </a:xfrm>
          <a:prstGeom prst="line">
            <a:avLst/>
          </a:prstGeom>
          <a:ln w="3175">
            <a:gradFill>
              <a:gsLst>
                <a:gs pos="76000">
                  <a:schemeClr val="bg1">
                    <a:alpha val="0"/>
                  </a:schemeClr>
                </a:gs>
                <a:gs pos="50000">
                  <a:schemeClr val="tx2"/>
                </a:gs>
                <a:gs pos="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92106" y="4707509"/>
            <a:ext cx="869495" cy="869495"/>
            <a:chOff x="4787154" y="2449311"/>
            <a:chExt cx="604741" cy="604741"/>
          </a:xfrm>
        </p:grpSpPr>
        <p:sp>
          <p:nvSpPr>
            <p:cNvPr id="70" name="Oval 69"/>
            <p:cNvSpPr/>
            <p:nvPr/>
          </p:nvSpPr>
          <p:spPr>
            <a:xfrm>
              <a:off x="4890974" y="2550684"/>
              <a:ext cx="401994" cy="401994"/>
            </a:xfrm>
            <a:prstGeom prst="ellipse">
              <a:avLst/>
            </a:prstGeom>
            <a:solidFill>
              <a:schemeClr val="tx2">
                <a:alpha val="2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71" name="Oval 70"/>
            <p:cNvSpPr/>
            <p:nvPr/>
          </p:nvSpPr>
          <p:spPr>
            <a:xfrm>
              <a:off x="4787154" y="2449311"/>
              <a:ext cx="604741" cy="604741"/>
            </a:xfrm>
            <a:prstGeom prst="ellipse">
              <a:avLst/>
            </a:prstGeom>
            <a:noFill/>
            <a:ln w="3175">
              <a:solidFill>
                <a:schemeClr val="tx2">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72" name="Oval 71"/>
            <p:cNvSpPr/>
            <p:nvPr/>
          </p:nvSpPr>
          <p:spPr>
            <a:xfrm>
              <a:off x="5017437" y="2679595"/>
              <a:ext cx="144174" cy="144174"/>
            </a:xfrm>
            <a:prstGeom prst="ellipse">
              <a:avLst/>
            </a:prstGeom>
            <a:noFill/>
            <a:ln w="3175">
              <a:solidFill>
                <a:schemeClr val="tx2">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73" name="Group 72"/>
          <p:cNvGrpSpPr/>
          <p:nvPr/>
        </p:nvGrpSpPr>
        <p:grpSpPr>
          <a:xfrm>
            <a:off x="4572000" y="2112248"/>
            <a:ext cx="458271" cy="458271"/>
            <a:chOff x="4787154" y="2449311"/>
            <a:chExt cx="604741" cy="604741"/>
          </a:xfrm>
        </p:grpSpPr>
        <p:sp>
          <p:nvSpPr>
            <p:cNvPr id="74" name="Oval 73"/>
            <p:cNvSpPr/>
            <p:nvPr/>
          </p:nvSpPr>
          <p:spPr>
            <a:xfrm>
              <a:off x="4890974" y="2550684"/>
              <a:ext cx="401994" cy="401994"/>
            </a:xfrm>
            <a:prstGeom prst="ellipse">
              <a:avLst/>
            </a:prstGeom>
            <a:solidFill>
              <a:schemeClr val="tx2">
                <a:alpha val="23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75" name="Oval 74"/>
            <p:cNvSpPr/>
            <p:nvPr/>
          </p:nvSpPr>
          <p:spPr>
            <a:xfrm>
              <a:off x="4787154" y="2449311"/>
              <a:ext cx="604741" cy="604741"/>
            </a:xfrm>
            <a:prstGeom prst="ellipse">
              <a:avLst/>
            </a:prstGeom>
            <a:noFill/>
            <a:ln w="3175">
              <a:solidFill>
                <a:schemeClr val="tx2">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76" name="Oval 75"/>
            <p:cNvSpPr/>
            <p:nvPr/>
          </p:nvSpPr>
          <p:spPr>
            <a:xfrm>
              <a:off x="5017437" y="2679595"/>
              <a:ext cx="144174" cy="144174"/>
            </a:xfrm>
            <a:prstGeom prst="ellipse">
              <a:avLst/>
            </a:prstGeom>
            <a:noFill/>
            <a:ln w="3175">
              <a:solidFill>
                <a:schemeClr val="tx2">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cxnSp>
        <p:nvCxnSpPr>
          <p:cNvPr id="77" name="Straight Connector 76"/>
          <p:cNvCxnSpPr>
            <a:endCxn id="74" idx="3"/>
          </p:cNvCxnSpPr>
          <p:nvPr/>
        </p:nvCxnSpPr>
        <p:spPr>
          <a:xfrm flipV="1">
            <a:off x="2654118" y="2449086"/>
            <a:ext cx="2041169" cy="1232627"/>
          </a:xfrm>
          <a:prstGeom prst="line">
            <a:avLst/>
          </a:prstGeom>
          <a:ln w="3175">
            <a:solidFill>
              <a:schemeClr val="tx2">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90" y="1176304"/>
            <a:ext cx="536184" cy="1890271"/>
          </a:xfrm>
          <a:prstGeom prst="line">
            <a:avLst/>
          </a:prstGeom>
          <a:ln w="6350">
            <a:solidFill>
              <a:schemeClr val="tx2">
                <a:alpha val="3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190" y="-58783"/>
            <a:ext cx="1036626" cy="1235085"/>
          </a:xfrm>
          <a:prstGeom prst="line">
            <a:avLst/>
          </a:prstGeom>
          <a:ln w="6350">
            <a:solidFill>
              <a:schemeClr val="tx2">
                <a:alpha val="2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91" y="1176304"/>
            <a:ext cx="117566" cy="1219709"/>
          </a:xfrm>
          <a:prstGeom prst="line">
            <a:avLst/>
          </a:prstGeom>
          <a:ln w="3175">
            <a:solidFill>
              <a:schemeClr val="tx2">
                <a:alpha val="1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8758" y="2396013"/>
            <a:ext cx="418618" cy="687353"/>
          </a:xfrm>
          <a:prstGeom prst="line">
            <a:avLst/>
          </a:prstGeom>
          <a:ln w="6350">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33965" y="-58783"/>
            <a:ext cx="803852" cy="333103"/>
          </a:xfrm>
          <a:prstGeom prst="line">
            <a:avLst/>
          </a:prstGeom>
          <a:ln w="3175">
            <a:solidFill>
              <a:schemeClr val="tx2">
                <a:alpha val="2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33965" y="274322"/>
            <a:ext cx="94100" cy="1466227"/>
          </a:xfrm>
          <a:prstGeom prst="line">
            <a:avLst/>
          </a:prstGeom>
          <a:ln w="6350">
            <a:solidFill>
              <a:schemeClr val="tx2">
                <a:alpha val="4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28066" y="1740547"/>
            <a:ext cx="560479" cy="546210"/>
          </a:xfrm>
          <a:prstGeom prst="line">
            <a:avLst/>
          </a:prstGeom>
          <a:ln w="6350">
            <a:solidFill>
              <a:schemeClr val="tx2">
                <a:alpha val="5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765" y="2286757"/>
            <a:ext cx="883780" cy="845778"/>
          </a:xfrm>
          <a:prstGeom prst="line">
            <a:avLst/>
          </a:prstGeom>
          <a:ln w="6350">
            <a:solidFill>
              <a:schemeClr val="tx2">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33965" y="274322"/>
            <a:ext cx="734927" cy="150223"/>
          </a:xfrm>
          <a:prstGeom prst="line">
            <a:avLst/>
          </a:prstGeom>
          <a:ln w="3175">
            <a:solidFill>
              <a:schemeClr val="tx2">
                <a:alpha val="8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328066" y="424543"/>
            <a:ext cx="642614" cy="1316004"/>
          </a:xfrm>
          <a:prstGeom prst="line">
            <a:avLst/>
          </a:prstGeom>
          <a:ln w="6350">
            <a:solidFill>
              <a:schemeClr val="tx2">
                <a:alpha val="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33524" y="2970985"/>
            <a:ext cx="207701" cy="207701"/>
            <a:chOff x="4890974" y="2550684"/>
            <a:chExt cx="401994" cy="401994"/>
          </a:xfrm>
        </p:grpSpPr>
        <p:sp>
          <p:nvSpPr>
            <p:cNvPr id="89" name="Oval 88"/>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90" name="Oval 89"/>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91" name="Oval 90"/>
            <p:cNvSpPr/>
            <p:nvPr/>
          </p:nvSpPr>
          <p:spPr>
            <a:xfrm>
              <a:off x="5033566" y="2695723"/>
              <a:ext cx="111917" cy="111917"/>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92" name="Group 91"/>
          <p:cNvGrpSpPr/>
          <p:nvPr/>
        </p:nvGrpSpPr>
        <p:grpSpPr>
          <a:xfrm>
            <a:off x="3551032" y="4198373"/>
            <a:ext cx="458271" cy="458271"/>
            <a:chOff x="4787154" y="2449311"/>
            <a:chExt cx="604741" cy="604741"/>
          </a:xfrm>
        </p:grpSpPr>
        <p:sp>
          <p:nvSpPr>
            <p:cNvPr id="93" name="Oval 92"/>
            <p:cNvSpPr/>
            <p:nvPr/>
          </p:nvSpPr>
          <p:spPr>
            <a:xfrm>
              <a:off x="4890974" y="2550684"/>
              <a:ext cx="401994" cy="401994"/>
            </a:xfrm>
            <a:prstGeom prst="ellipse">
              <a:avLst/>
            </a:prstGeom>
            <a:solidFill>
              <a:schemeClr val="tx2">
                <a:alpha val="1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94" name="Oval 93"/>
            <p:cNvSpPr/>
            <p:nvPr/>
          </p:nvSpPr>
          <p:spPr>
            <a:xfrm>
              <a:off x="4787154" y="2449311"/>
              <a:ext cx="604741" cy="604741"/>
            </a:xfrm>
            <a:prstGeom prst="ellipse">
              <a:avLst/>
            </a:prstGeom>
            <a:noFill/>
            <a:ln w="3175">
              <a:solidFill>
                <a:schemeClr val="tx2">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95" name="Oval 94"/>
            <p:cNvSpPr/>
            <p:nvPr/>
          </p:nvSpPr>
          <p:spPr>
            <a:xfrm>
              <a:off x="5017437" y="2679595"/>
              <a:ext cx="144174" cy="144174"/>
            </a:xfrm>
            <a:prstGeom prst="ellipse">
              <a:avLst/>
            </a:prstGeom>
            <a:noFill/>
            <a:ln w="3175">
              <a:solidFill>
                <a:schemeClr val="tx2">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cxnSp>
        <p:nvCxnSpPr>
          <p:cNvPr id="96" name="Straight Connector 95"/>
          <p:cNvCxnSpPr>
            <a:stCxn id="63" idx="6"/>
          </p:cNvCxnSpPr>
          <p:nvPr/>
        </p:nvCxnSpPr>
        <p:spPr>
          <a:xfrm>
            <a:off x="1426938" y="3313675"/>
            <a:ext cx="479481" cy="288991"/>
          </a:xfrm>
          <a:prstGeom prst="line">
            <a:avLst/>
          </a:prstGeom>
          <a:ln w="3175">
            <a:gradFill>
              <a:gsLst>
                <a:gs pos="76000">
                  <a:schemeClr val="bg1">
                    <a:alpha val="0"/>
                  </a:schemeClr>
                </a:gs>
                <a:gs pos="50000">
                  <a:schemeClr val="tx2"/>
                </a:gs>
                <a:gs pos="0">
                  <a:schemeClr val="tx2"/>
                </a:gs>
              </a:gsLst>
              <a:lin ang="5400000" scaled="0"/>
            </a:gra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3691604" y="794907"/>
            <a:ext cx="1015181" cy="2009290"/>
          </a:xfrm>
          <a:prstGeom prst="line">
            <a:avLst/>
          </a:prstGeom>
          <a:ln w="317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4590928" y="673921"/>
            <a:ext cx="241968" cy="241968"/>
            <a:chOff x="4890974" y="2550684"/>
            <a:chExt cx="401994" cy="401994"/>
          </a:xfrm>
        </p:grpSpPr>
        <p:sp>
          <p:nvSpPr>
            <p:cNvPr id="99" name="Oval 98"/>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00" name="Oval 99"/>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01" name="Oval 100"/>
            <p:cNvSpPr/>
            <p:nvPr/>
          </p:nvSpPr>
          <p:spPr>
            <a:xfrm>
              <a:off x="5029602" y="2691760"/>
              <a:ext cx="119844" cy="119844"/>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sp>
        <p:nvSpPr>
          <p:cNvPr id="4" name="Rectangle 3"/>
          <p:cNvSpPr/>
          <p:nvPr/>
        </p:nvSpPr>
        <p:spPr>
          <a:xfrm flipH="1">
            <a:off x="1190" y="3224501"/>
            <a:ext cx="3158838" cy="1099326"/>
          </a:xfrm>
          <a:prstGeom prst="rect">
            <a:avLst/>
          </a:prstGeom>
          <a:gradFill flip="none" rotWithShape="1">
            <a:gsLst>
              <a:gs pos="33000">
                <a:srgbClr val="F98716">
                  <a:lumMod val="82000"/>
                  <a:alpha val="85000"/>
                </a:srgbClr>
              </a:gs>
              <a:gs pos="0">
                <a:schemeClr val="accent3">
                  <a:lumMod val="80000"/>
                </a:schemeClr>
              </a:gs>
              <a:gs pos="69000">
                <a:srgbClr val="FFAA3B">
                  <a:alpha val="70000"/>
                  <a:lumMod val="61000"/>
                </a:srgbClr>
              </a:gs>
              <a:gs pos="10000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ct val="95000"/>
              </a:lnSpc>
            </a:pPr>
            <a:endParaRPr lang="en-US" sz="1500" dirty="0">
              <a:latin typeface="+mj-lt"/>
            </a:endParaRPr>
          </a:p>
        </p:txBody>
      </p:sp>
      <p:sp>
        <p:nvSpPr>
          <p:cNvPr id="5" name="Rectangle 4"/>
          <p:cNvSpPr/>
          <p:nvPr/>
        </p:nvSpPr>
        <p:spPr>
          <a:xfrm flipH="1">
            <a:off x="705338" y="3594413"/>
            <a:ext cx="2175211" cy="445507"/>
          </a:xfrm>
          <a:prstGeom prst="rect">
            <a:avLst/>
          </a:prstGeom>
        </p:spPr>
        <p:txBody>
          <a:bodyPr wrap="none">
            <a:spAutoFit/>
          </a:bodyPr>
          <a:lstStyle/>
          <a:p>
            <a:pPr algn="r">
              <a:lnSpc>
                <a:spcPct val="85000"/>
              </a:lnSpc>
            </a:pPr>
            <a:r>
              <a:rPr lang="zh-CN" altLang="en-US" sz="2700" spc="-113" dirty="0" smtClean="0">
                <a:solidFill>
                  <a:srgbClr val="FFFF00"/>
                </a:solidFill>
                <a:latin typeface="Gotham Bold" pitchFamily="50" charset="0"/>
                <a:cs typeface="Gotham Bold" pitchFamily="50" charset="0"/>
              </a:rPr>
              <a:t>数据分析驱动</a:t>
            </a:r>
            <a:endParaRPr lang="en-US" sz="2400" dirty="0">
              <a:solidFill>
                <a:srgbClr val="FFFF00"/>
              </a:solidFill>
              <a:latin typeface="Gotham Book" panose="02000603040000020004" pitchFamily="2" charset="0"/>
            </a:endParaRPr>
          </a:p>
        </p:txBody>
      </p:sp>
    </p:spTree>
    <p:extLst>
      <p:ext uri="{BB962C8B-B14F-4D97-AF65-F5344CB8AC3E}">
        <p14:creationId xmlns:p14="http://schemas.microsoft.com/office/powerpoint/2010/main" val="641356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200"/>
                                  </p:stCondLst>
                                  <p:childTnLst>
                                    <p:set>
                                      <p:cBhvr>
                                        <p:cTn id="14" dur="1" fill="hold">
                                          <p:stCondLst>
                                            <p:cond delay="0"/>
                                          </p:stCondLst>
                                        </p:cTn>
                                        <p:tgtEl>
                                          <p:spTgt spid="48"/>
                                        </p:tgtEl>
                                        <p:attrNameLst>
                                          <p:attrName>style.visibility</p:attrName>
                                        </p:attrNameLst>
                                      </p:cBhvr>
                                      <p:to>
                                        <p:strVal val="visible"/>
                                      </p:to>
                                    </p:set>
                                    <p:anim calcmode="lin" valueType="num">
                                      <p:cBhvr>
                                        <p:cTn id="15" dur="750" fill="hold"/>
                                        <p:tgtEl>
                                          <p:spTgt spid="48"/>
                                        </p:tgtEl>
                                        <p:attrNameLst>
                                          <p:attrName>ppt_w</p:attrName>
                                        </p:attrNameLst>
                                      </p:cBhvr>
                                      <p:tavLst>
                                        <p:tav tm="0">
                                          <p:val>
                                            <p:fltVal val="0"/>
                                          </p:val>
                                        </p:tav>
                                        <p:tav tm="100000">
                                          <p:val>
                                            <p:strVal val="#ppt_w"/>
                                          </p:val>
                                        </p:tav>
                                      </p:tavLst>
                                    </p:anim>
                                    <p:anim calcmode="lin" valueType="num">
                                      <p:cBhvr>
                                        <p:cTn id="16" dur="750" fill="hold"/>
                                        <p:tgtEl>
                                          <p:spTgt spid="48"/>
                                        </p:tgtEl>
                                        <p:attrNameLst>
                                          <p:attrName>ppt_h</p:attrName>
                                        </p:attrNameLst>
                                      </p:cBhvr>
                                      <p:tavLst>
                                        <p:tav tm="0">
                                          <p:val>
                                            <p:fltVal val="0"/>
                                          </p:val>
                                        </p:tav>
                                        <p:tav tm="100000">
                                          <p:val>
                                            <p:strVal val="#ppt_h"/>
                                          </p:val>
                                        </p:tav>
                                      </p:tavLst>
                                    </p:anim>
                                    <p:animEffect transition="in" filter="fade">
                                      <p:cBhvr>
                                        <p:cTn id="17" dur="750"/>
                                        <p:tgtEl>
                                          <p:spTgt spid="48"/>
                                        </p:tgtEl>
                                      </p:cBhvr>
                                    </p:animEffect>
                                  </p:childTnLst>
                                </p:cTn>
                              </p:par>
                              <p:par>
                                <p:cTn id="18" presetID="53" presetClass="entr" presetSubtype="16" fill="hold" nodeType="withEffect">
                                  <p:stCondLst>
                                    <p:cond delay="250"/>
                                  </p:stCondLst>
                                  <p:childTnLst>
                                    <p:set>
                                      <p:cBhvr>
                                        <p:cTn id="19" dur="1" fill="hold">
                                          <p:stCondLst>
                                            <p:cond delay="0"/>
                                          </p:stCondLst>
                                        </p:cTn>
                                        <p:tgtEl>
                                          <p:spTgt spid="37"/>
                                        </p:tgtEl>
                                        <p:attrNameLst>
                                          <p:attrName>style.visibility</p:attrName>
                                        </p:attrNameLst>
                                      </p:cBhvr>
                                      <p:to>
                                        <p:strVal val="visible"/>
                                      </p:to>
                                    </p:set>
                                    <p:anim calcmode="lin" valueType="num">
                                      <p:cBhvr>
                                        <p:cTn id="20" dur="750" fill="hold"/>
                                        <p:tgtEl>
                                          <p:spTgt spid="37"/>
                                        </p:tgtEl>
                                        <p:attrNameLst>
                                          <p:attrName>ppt_w</p:attrName>
                                        </p:attrNameLst>
                                      </p:cBhvr>
                                      <p:tavLst>
                                        <p:tav tm="0">
                                          <p:val>
                                            <p:fltVal val="0"/>
                                          </p:val>
                                        </p:tav>
                                        <p:tav tm="100000">
                                          <p:val>
                                            <p:strVal val="#ppt_w"/>
                                          </p:val>
                                        </p:tav>
                                      </p:tavLst>
                                    </p:anim>
                                    <p:anim calcmode="lin" valueType="num">
                                      <p:cBhvr>
                                        <p:cTn id="21" dur="750" fill="hold"/>
                                        <p:tgtEl>
                                          <p:spTgt spid="37"/>
                                        </p:tgtEl>
                                        <p:attrNameLst>
                                          <p:attrName>ppt_h</p:attrName>
                                        </p:attrNameLst>
                                      </p:cBhvr>
                                      <p:tavLst>
                                        <p:tav tm="0">
                                          <p:val>
                                            <p:fltVal val="0"/>
                                          </p:val>
                                        </p:tav>
                                        <p:tav tm="100000">
                                          <p:val>
                                            <p:strVal val="#ppt_h"/>
                                          </p:val>
                                        </p:tav>
                                      </p:tavLst>
                                    </p:anim>
                                    <p:animEffect transition="in" filter="fade">
                                      <p:cBhvr>
                                        <p:cTn id="22" dur="750"/>
                                        <p:tgtEl>
                                          <p:spTgt spid="37"/>
                                        </p:tgtEl>
                                      </p:cBhvr>
                                    </p:animEffect>
                                  </p:childTnLst>
                                </p:cTn>
                              </p:par>
                              <p:par>
                                <p:cTn id="23" presetID="2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750"/>
                                        <p:tgtEl>
                                          <p:spTgt spid="6"/>
                                        </p:tgtEl>
                                      </p:cBhvr>
                                    </p:animEffec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750"/>
                                        <p:tgtEl>
                                          <p:spTgt spid="7"/>
                                        </p:tgtEl>
                                      </p:cBhvr>
                                    </p:animEffec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750"/>
                                        <p:tgtEl>
                                          <p:spTgt spid="8"/>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6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750"/>
                                        <p:tgtEl>
                                          <p:spTgt spid="10"/>
                                        </p:tgtEl>
                                      </p:cBhvr>
                                    </p:animEffect>
                                  </p:childTnLst>
                                </p:cTn>
                              </p:par>
                              <p:par>
                                <p:cTn id="38" presetID="22" presetClass="entr" presetSubtype="4" fill="hold" nodeType="withEffect">
                                  <p:stCondLst>
                                    <p:cond delay="20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750"/>
                                        <p:tgtEl>
                                          <p:spTgt spid="12"/>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750"/>
                                        <p:tgtEl>
                                          <p:spTgt spid="13"/>
                                        </p:tgtEl>
                                      </p:cBhvr>
                                    </p:animEffect>
                                  </p:childTnLst>
                                </p:cTn>
                              </p:par>
                              <p:par>
                                <p:cTn id="47" presetID="2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750"/>
                                        <p:tgtEl>
                                          <p:spTgt spid="14"/>
                                        </p:tgtEl>
                                      </p:cBhvr>
                                    </p:animEffect>
                                  </p:childTnLst>
                                </p:cTn>
                              </p:par>
                              <p:par>
                                <p:cTn id="50" presetID="22" presetClass="entr" presetSubtype="4"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par>
                                <p:cTn id="53" presetID="22" presetClass="entr" presetSubtype="4" fill="hold" nodeType="withEffect">
                                  <p:stCondLst>
                                    <p:cond delay="10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800"/>
                                        <p:tgtEl>
                                          <p:spTgt spid="17"/>
                                        </p:tgtEl>
                                      </p:cBhvr>
                                    </p:animEffect>
                                  </p:childTnLst>
                                </p:cTn>
                              </p:par>
                              <p:par>
                                <p:cTn id="59" presetID="22" presetClass="entr" presetSubtype="4"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par>
                                <p:cTn id="62" presetID="2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par>
                                <p:cTn id="65" presetID="22" presetClass="entr" presetSubtype="4" fill="hold" nodeType="withEffect">
                                  <p:stCondLst>
                                    <p:cond delay="20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4"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par>
                                <p:cTn id="71" presetID="22" presetClass="entr" presetSubtype="4"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750"/>
                                        <p:tgtEl>
                                          <p:spTgt spid="22"/>
                                        </p:tgtEl>
                                      </p:cBhvr>
                                    </p:animEffect>
                                  </p:childTnLst>
                                </p:cTn>
                              </p:par>
                              <p:par>
                                <p:cTn id="74" presetID="22" presetClass="entr" presetSubtype="4"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750"/>
                                        <p:tgtEl>
                                          <p:spTgt spid="23"/>
                                        </p:tgtEl>
                                      </p:cBhvr>
                                    </p:animEffect>
                                  </p:childTnLst>
                                </p:cTn>
                              </p:par>
                              <p:par>
                                <p:cTn id="77" presetID="22" presetClass="entr" presetSubtype="4"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down)">
                                      <p:cBhvr>
                                        <p:cTn id="79" dur="500"/>
                                        <p:tgtEl>
                                          <p:spTgt spid="24"/>
                                        </p:tgtEl>
                                      </p:cBhvr>
                                    </p:animEffect>
                                  </p:childTnLst>
                                </p:cTn>
                              </p:par>
                              <p:par>
                                <p:cTn id="80" presetID="22" presetClass="entr" presetSubtype="4"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down)">
                                      <p:cBhvr>
                                        <p:cTn id="82" dur="500"/>
                                        <p:tgtEl>
                                          <p:spTgt spid="25"/>
                                        </p:tgtEl>
                                      </p:cBhvr>
                                    </p:animEffect>
                                  </p:childTnLst>
                                </p:cTn>
                              </p:par>
                              <p:par>
                                <p:cTn id="83" presetID="22" presetClass="entr" presetSubtype="4"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750"/>
                                        <p:tgtEl>
                                          <p:spTgt spid="26"/>
                                        </p:tgtEl>
                                      </p:cBhvr>
                                    </p:animEffect>
                                  </p:childTnLst>
                                </p:cTn>
                              </p:par>
                              <p:par>
                                <p:cTn id="86" presetID="22" presetClass="entr" presetSubtype="4"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down)">
                                      <p:cBhvr>
                                        <p:cTn id="88" dur="750"/>
                                        <p:tgtEl>
                                          <p:spTgt spid="27"/>
                                        </p:tgtEl>
                                      </p:cBhvr>
                                    </p:animEffect>
                                  </p:childTnLst>
                                </p:cTn>
                              </p:par>
                              <p:par>
                                <p:cTn id="89" presetID="22" presetClass="entr" presetSubtype="4" fill="hold" nodeType="withEffect">
                                  <p:stCondLst>
                                    <p:cond delay="200"/>
                                  </p:stCondLst>
                                  <p:childTnLst>
                                    <p:set>
                                      <p:cBhvr>
                                        <p:cTn id="90" dur="1" fill="hold">
                                          <p:stCondLst>
                                            <p:cond delay="0"/>
                                          </p:stCondLst>
                                        </p:cTn>
                                        <p:tgtEl>
                                          <p:spTgt spid="28"/>
                                        </p:tgtEl>
                                        <p:attrNameLst>
                                          <p:attrName>style.visibility</p:attrName>
                                        </p:attrNameLst>
                                      </p:cBhvr>
                                      <p:to>
                                        <p:strVal val="visible"/>
                                      </p:to>
                                    </p:set>
                                    <p:animEffect transition="in" filter="wipe(down)">
                                      <p:cBhvr>
                                        <p:cTn id="91" dur="500"/>
                                        <p:tgtEl>
                                          <p:spTgt spid="28"/>
                                        </p:tgtEl>
                                      </p:cBhvr>
                                    </p:animEffect>
                                  </p:childTnLst>
                                </p:cTn>
                              </p:par>
                              <p:par>
                                <p:cTn id="92" presetID="22" presetClass="entr" presetSubtype="4"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down)">
                                      <p:cBhvr>
                                        <p:cTn id="94" dur="750"/>
                                        <p:tgtEl>
                                          <p:spTgt spid="29"/>
                                        </p:tgtEl>
                                      </p:cBhvr>
                                    </p:animEffect>
                                  </p:childTnLst>
                                </p:cTn>
                              </p:par>
                              <p:par>
                                <p:cTn id="95" presetID="22" presetClass="entr" presetSubtype="4"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down)">
                                      <p:cBhvr>
                                        <p:cTn id="97" dur="500"/>
                                        <p:tgtEl>
                                          <p:spTgt spid="30"/>
                                        </p:tgtEl>
                                      </p:cBhvr>
                                    </p:animEffect>
                                  </p:childTnLst>
                                </p:cTn>
                              </p:par>
                              <p:par>
                                <p:cTn id="98" presetID="22" presetClass="entr" presetSubtype="4"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750"/>
                                        <p:tgtEl>
                                          <p:spTgt spid="31"/>
                                        </p:tgtEl>
                                      </p:cBhvr>
                                    </p:animEffect>
                                  </p:childTnLst>
                                </p:cTn>
                              </p:par>
                              <p:par>
                                <p:cTn id="101" presetID="22" presetClass="entr" presetSubtype="4" fill="hold"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par>
                                <p:cTn id="104" presetID="22" presetClass="entr" presetSubtype="4" fill="hold" nodeType="withEffect">
                                  <p:stCondLst>
                                    <p:cond delay="300"/>
                                  </p:stCondLst>
                                  <p:childTnLst>
                                    <p:set>
                                      <p:cBhvr>
                                        <p:cTn id="105" dur="1" fill="hold">
                                          <p:stCondLst>
                                            <p:cond delay="0"/>
                                          </p:stCondLst>
                                        </p:cTn>
                                        <p:tgtEl>
                                          <p:spTgt spid="33"/>
                                        </p:tgtEl>
                                        <p:attrNameLst>
                                          <p:attrName>style.visibility</p:attrName>
                                        </p:attrNameLst>
                                      </p:cBhvr>
                                      <p:to>
                                        <p:strVal val="visible"/>
                                      </p:to>
                                    </p:set>
                                    <p:animEffect transition="in" filter="wipe(down)">
                                      <p:cBhvr>
                                        <p:cTn id="106" dur="500"/>
                                        <p:tgtEl>
                                          <p:spTgt spid="33"/>
                                        </p:tgtEl>
                                      </p:cBhvr>
                                    </p:animEffect>
                                  </p:childTnLst>
                                </p:cTn>
                              </p:par>
                              <p:par>
                                <p:cTn id="107" presetID="22" presetClass="entr" presetSubtype="4"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down)">
                                      <p:cBhvr>
                                        <p:cTn id="109" dur="500"/>
                                        <p:tgtEl>
                                          <p:spTgt spid="34"/>
                                        </p:tgtEl>
                                      </p:cBhvr>
                                    </p:animEffect>
                                  </p:childTnLst>
                                </p:cTn>
                              </p:par>
                              <p:par>
                                <p:cTn id="110" presetID="22" presetClass="entr" presetSubtype="4"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down)">
                                      <p:cBhvr>
                                        <p:cTn id="112" dur="800"/>
                                        <p:tgtEl>
                                          <p:spTgt spid="35"/>
                                        </p:tgtEl>
                                      </p:cBhvr>
                                    </p:animEffect>
                                  </p:childTnLst>
                                </p:cTn>
                              </p:par>
                              <p:par>
                                <p:cTn id="113" presetID="22" presetClass="entr" presetSubtype="4" fill="hold" nodeType="withEffect">
                                  <p:stCondLst>
                                    <p:cond delay="300"/>
                                  </p:stCondLst>
                                  <p:childTnLst>
                                    <p:set>
                                      <p:cBhvr>
                                        <p:cTn id="114" dur="1" fill="hold">
                                          <p:stCondLst>
                                            <p:cond delay="0"/>
                                          </p:stCondLst>
                                        </p:cTn>
                                        <p:tgtEl>
                                          <p:spTgt spid="36"/>
                                        </p:tgtEl>
                                        <p:attrNameLst>
                                          <p:attrName>style.visibility</p:attrName>
                                        </p:attrNameLst>
                                      </p:cBhvr>
                                      <p:to>
                                        <p:strVal val="visible"/>
                                      </p:to>
                                    </p:set>
                                    <p:animEffect transition="in" filter="wipe(down)">
                                      <p:cBhvr>
                                        <p:cTn id="115" dur="500"/>
                                        <p:tgtEl>
                                          <p:spTgt spid="36"/>
                                        </p:tgtEl>
                                      </p:cBhvr>
                                    </p:animEffect>
                                  </p:childTnLst>
                                </p:cTn>
                              </p:par>
                              <p:par>
                                <p:cTn id="116" presetID="16" presetClass="entr" presetSubtype="21" fill="hold"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barn(inVertical)">
                                      <p:cBhvr>
                                        <p:cTn id="118" dur="500"/>
                                        <p:tgtEl>
                                          <p:spTgt spid="40"/>
                                        </p:tgtEl>
                                      </p:cBhvr>
                                    </p:animEffect>
                                  </p:childTnLst>
                                </p:cTn>
                              </p:par>
                              <p:par>
                                <p:cTn id="119" presetID="53" presetClass="entr" presetSubtype="16" fill="hold" nodeType="withEffect">
                                  <p:stCondLst>
                                    <p:cond delay="25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750" fill="hold"/>
                                        <p:tgtEl>
                                          <p:spTgt spid="41"/>
                                        </p:tgtEl>
                                        <p:attrNameLst>
                                          <p:attrName>ppt_w</p:attrName>
                                        </p:attrNameLst>
                                      </p:cBhvr>
                                      <p:tavLst>
                                        <p:tav tm="0">
                                          <p:val>
                                            <p:fltVal val="0"/>
                                          </p:val>
                                        </p:tav>
                                        <p:tav tm="100000">
                                          <p:val>
                                            <p:strVal val="#ppt_w"/>
                                          </p:val>
                                        </p:tav>
                                      </p:tavLst>
                                    </p:anim>
                                    <p:anim calcmode="lin" valueType="num">
                                      <p:cBhvr>
                                        <p:cTn id="122" dur="750" fill="hold"/>
                                        <p:tgtEl>
                                          <p:spTgt spid="41"/>
                                        </p:tgtEl>
                                        <p:attrNameLst>
                                          <p:attrName>ppt_h</p:attrName>
                                        </p:attrNameLst>
                                      </p:cBhvr>
                                      <p:tavLst>
                                        <p:tav tm="0">
                                          <p:val>
                                            <p:fltVal val="0"/>
                                          </p:val>
                                        </p:tav>
                                        <p:tav tm="100000">
                                          <p:val>
                                            <p:strVal val="#ppt_h"/>
                                          </p:val>
                                        </p:tav>
                                      </p:tavLst>
                                    </p:anim>
                                    <p:animEffect transition="in" filter="fade">
                                      <p:cBhvr>
                                        <p:cTn id="123" dur="750"/>
                                        <p:tgtEl>
                                          <p:spTgt spid="41"/>
                                        </p:tgtEl>
                                      </p:cBhvr>
                                    </p:animEffect>
                                  </p:childTnLst>
                                </p:cTn>
                              </p:par>
                              <p:par>
                                <p:cTn id="124" presetID="53" presetClass="entr" presetSubtype="16" fill="hold" nodeType="withEffect">
                                  <p:stCondLst>
                                    <p:cond delay="25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750" fill="hold"/>
                                        <p:tgtEl>
                                          <p:spTgt spid="45"/>
                                        </p:tgtEl>
                                        <p:attrNameLst>
                                          <p:attrName>ppt_w</p:attrName>
                                        </p:attrNameLst>
                                      </p:cBhvr>
                                      <p:tavLst>
                                        <p:tav tm="0">
                                          <p:val>
                                            <p:fltVal val="0"/>
                                          </p:val>
                                        </p:tav>
                                        <p:tav tm="100000">
                                          <p:val>
                                            <p:strVal val="#ppt_w"/>
                                          </p:val>
                                        </p:tav>
                                      </p:tavLst>
                                    </p:anim>
                                    <p:anim calcmode="lin" valueType="num">
                                      <p:cBhvr>
                                        <p:cTn id="127" dur="750" fill="hold"/>
                                        <p:tgtEl>
                                          <p:spTgt spid="45"/>
                                        </p:tgtEl>
                                        <p:attrNameLst>
                                          <p:attrName>ppt_h</p:attrName>
                                        </p:attrNameLst>
                                      </p:cBhvr>
                                      <p:tavLst>
                                        <p:tav tm="0">
                                          <p:val>
                                            <p:fltVal val="0"/>
                                          </p:val>
                                        </p:tav>
                                        <p:tav tm="100000">
                                          <p:val>
                                            <p:strVal val="#ppt_h"/>
                                          </p:val>
                                        </p:tav>
                                      </p:tavLst>
                                    </p:anim>
                                    <p:animEffect transition="in" filter="fade">
                                      <p:cBhvr>
                                        <p:cTn id="128" dur="750"/>
                                        <p:tgtEl>
                                          <p:spTgt spid="45"/>
                                        </p:tgtEl>
                                      </p:cBhvr>
                                    </p:animEffect>
                                  </p:childTnLst>
                                </p:cTn>
                              </p:par>
                              <p:par>
                                <p:cTn id="129" presetID="53" presetClass="entr" presetSubtype="16" fill="hold" nodeType="withEffect">
                                  <p:stCondLst>
                                    <p:cond delay="250"/>
                                  </p:stCondLst>
                                  <p:childTnLst>
                                    <p:set>
                                      <p:cBhvr>
                                        <p:cTn id="130" dur="1" fill="hold">
                                          <p:stCondLst>
                                            <p:cond delay="0"/>
                                          </p:stCondLst>
                                        </p:cTn>
                                        <p:tgtEl>
                                          <p:spTgt spid="52"/>
                                        </p:tgtEl>
                                        <p:attrNameLst>
                                          <p:attrName>style.visibility</p:attrName>
                                        </p:attrNameLst>
                                      </p:cBhvr>
                                      <p:to>
                                        <p:strVal val="visible"/>
                                      </p:to>
                                    </p:set>
                                    <p:anim calcmode="lin" valueType="num">
                                      <p:cBhvr>
                                        <p:cTn id="131" dur="750" fill="hold"/>
                                        <p:tgtEl>
                                          <p:spTgt spid="52"/>
                                        </p:tgtEl>
                                        <p:attrNameLst>
                                          <p:attrName>ppt_w</p:attrName>
                                        </p:attrNameLst>
                                      </p:cBhvr>
                                      <p:tavLst>
                                        <p:tav tm="0">
                                          <p:val>
                                            <p:fltVal val="0"/>
                                          </p:val>
                                        </p:tav>
                                        <p:tav tm="100000">
                                          <p:val>
                                            <p:strVal val="#ppt_w"/>
                                          </p:val>
                                        </p:tav>
                                      </p:tavLst>
                                    </p:anim>
                                    <p:anim calcmode="lin" valueType="num">
                                      <p:cBhvr>
                                        <p:cTn id="132" dur="750" fill="hold"/>
                                        <p:tgtEl>
                                          <p:spTgt spid="52"/>
                                        </p:tgtEl>
                                        <p:attrNameLst>
                                          <p:attrName>ppt_h</p:attrName>
                                        </p:attrNameLst>
                                      </p:cBhvr>
                                      <p:tavLst>
                                        <p:tav tm="0">
                                          <p:val>
                                            <p:fltVal val="0"/>
                                          </p:val>
                                        </p:tav>
                                        <p:tav tm="100000">
                                          <p:val>
                                            <p:strVal val="#ppt_h"/>
                                          </p:val>
                                        </p:tav>
                                      </p:tavLst>
                                    </p:anim>
                                    <p:animEffect transition="in" filter="fade">
                                      <p:cBhvr>
                                        <p:cTn id="133" dur="750"/>
                                        <p:tgtEl>
                                          <p:spTgt spid="52"/>
                                        </p:tgtEl>
                                      </p:cBhvr>
                                    </p:animEffect>
                                  </p:childTnLst>
                                </p:cTn>
                              </p:par>
                              <p:par>
                                <p:cTn id="134" presetID="53" presetClass="entr" presetSubtype="16" fill="hold" nodeType="withEffect">
                                  <p:stCondLst>
                                    <p:cond delay="20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750" fill="hold"/>
                                        <p:tgtEl>
                                          <p:spTgt spid="56"/>
                                        </p:tgtEl>
                                        <p:attrNameLst>
                                          <p:attrName>ppt_w</p:attrName>
                                        </p:attrNameLst>
                                      </p:cBhvr>
                                      <p:tavLst>
                                        <p:tav tm="0">
                                          <p:val>
                                            <p:fltVal val="0"/>
                                          </p:val>
                                        </p:tav>
                                        <p:tav tm="100000">
                                          <p:val>
                                            <p:strVal val="#ppt_w"/>
                                          </p:val>
                                        </p:tav>
                                      </p:tavLst>
                                    </p:anim>
                                    <p:anim calcmode="lin" valueType="num">
                                      <p:cBhvr>
                                        <p:cTn id="137" dur="750" fill="hold"/>
                                        <p:tgtEl>
                                          <p:spTgt spid="56"/>
                                        </p:tgtEl>
                                        <p:attrNameLst>
                                          <p:attrName>ppt_h</p:attrName>
                                        </p:attrNameLst>
                                      </p:cBhvr>
                                      <p:tavLst>
                                        <p:tav tm="0">
                                          <p:val>
                                            <p:fltVal val="0"/>
                                          </p:val>
                                        </p:tav>
                                        <p:tav tm="100000">
                                          <p:val>
                                            <p:strVal val="#ppt_h"/>
                                          </p:val>
                                        </p:tav>
                                      </p:tavLst>
                                    </p:anim>
                                    <p:animEffect transition="in" filter="fade">
                                      <p:cBhvr>
                                        <p:cTn id="138" dur="750"/>
                                        <p:tgtEl>
                                          <p:spTgt spid="56"/>
                                        </p:tgtEl>
                                      </p:cBhvr>
                                    </p:animEffect>
                                  </p:childTnLst>
                                </p:cTn>
                              </p:par>
                              <p:par>
                                <p:cTn id="139" presetID="53" presetClass="entr" presetSubtype="16" fill="hold" nodeType="withEffect">
                                  <p:stCondLst>
                                    <p:cond delay="250"/>
                                  </p:stCondLst>
                                  <p:childTnLst>
                                    <p:set>
                                      <p:cBhvr>
                                        <p:cTn id="140" dur="1" fill="hold">
                                          <p:stCondLst>
                                            <p:cond delay="0"/>
                                          </p:stCondLst>
                                        </p:cTn>
                                        <p:tgtEl>
                                          <p:spTgt spid="60"/>
                                        </p:tgtEl>
                                        <p:attrNameLst>
                                          <p:attrName>style.visibility</p:attrName>
                                        </p:attrNameLst>
                                      </p:cBhvr>
                                      <p:to>
                                        <p:strVal val="visible"/>
                                      </p:to>
                                    </p:set>
                                    <p:anim calcmode="lin" valueType="num">
                                      <p:cBhvr>
                                        <p:cTn id="141" dur="750" fill="hold"/>
                                        <p:tgtEl>
                                          <p:spTgt spid="60"/>
                                        </p:tgtEl>
                                        <p:attrNameLst>
                                          <p:attrName>ppt_w</p:attrName>
                                        </p:attrNameLst>
                                      </p:cBhvr>
                                      <p:tavLst>
                                        <p:tav tm="0">
                                          <p:val>
                                            <p:fltVal val="0"/>
                                          </p:val>
                                        </p:tav>
                                        <p:tav tm="100000">
                                          <p:val>
                                            <p:strVal val="#ppt_w"/>
                                          </p:val>
                                        </p:tav>
                                      </p:tavLst>
                                    </p:anim>
                                    <p:anim calcmode="lin" valueType="num">
                                      <p:cBhvr>
                                        <p:cTn id="142" dur="750" fill="hold"/>
                                        <p:tgtEl>
                                          <p:spTgt spid="60"/>
                                        </p:tgtEl>
                                        <p:attrNameLst>
                                          <p:attrName>ppt_h</p:attrName>
                                        </p:attrNameLst>
                                      </p:cBhvr>
                                      <p:tavLst>
                                        <p:tav tm="0">
                                          <p:val>
                                            <p:fltVal val="0"/>
                                          </p:val>
                                        </p:tav>
                                        <p:tav tm="100000">
                                          <p:val>
                                            <p:strVal val="#ppt_h"/>
                                          </p:val>
                                        </p:tav>
                                      </p:tavLst>
                                    </p:anim>
                                    <p:animEffect transition="in" filter="fade">
                                      <p:cBhvr>
                                        <p:cTn id="143" dur="750"/>
                                        <p:tgtEl>
                                          <p:spTgt spid="60"/>
                                        </p:tgtEl>
                                      </p:cBhvr>
                                    </p:animEffect>
                                  </p:childTnLst>
                                </p:cTn>
                              </p:par>
                              <p:par>
                                <p:cTn id="144" presetID="53" presetClass="entr" presetSubtype="16" fill="hold" nodeType="withEffect">
                                  <p:stCondLst>
                                    <p:cond delay="250"/>
                                  </p:stCondLst>
                                  <p:childTnLst>
                                    <p:set>
                                      <p:cBhvr>
                                        <p:cTn id="145" dur="1" fill="hold">
                                          <p:stCondLst>
                                            <p:cond delay="0"/>
                                          </p:stCondLst>
                                        </p:cTn>
                                        <p:tgtEl>
                                          <p:spTgt spid="64"/>
                                        </p:tgtEl>
                                        <p:attrNameLst>
                                          <p:attrName>style.visibility</p:attrName>
                                        </p:attrNameLst>
                                      </p:cBhvr>
                                      <p:to>
                                        <p:strVal val="visible"/>
                                      </p:to>
                                    </p:set>
                                    <p:anim calcmode="lin" valueType="num">
                                      <p:cBhvr>
                                        <p:cTn id="146" dur="750" fill="hold"/>
                                        <p:tgtEl>
                                          <p:spTgt spid="64"/>
                                        </p:tgtEl>
                                        <p:attrNameLst>
                                          <p:attrName>ppt_w</p:attrName>
                                        </p:attrNameLst>
                                      </p:cBhvr>
                                      <p:tavLst>
                                        <p:tav tm="0">
                                          <p:val>
                                            <p:fltVal val="0"/>
                                          </p:val>
                                        </p:tav>
                                        <p:tav tm="100000">
                                          <p:val>
                                            <p:strVal val="#ppt_w"/>
                                          </p:val>
                                        </p:tav>
                                      </p:tavLst>
                                    </p:anim>
                                    <p:anim calcmode="lin" valueType="num">
                                      <p:cBhvr>
                                        <p:cTn id="147" dur="750" fill="hold"/>
                                        <p:tgtEl>
                                          <p:spTgt spid="64"/>
                                        </p:tgtEl>
                                        <p:attrNameLst>
                                          <p:attrName>ppt_h</p:attrName>
                                        </p:attrNameLst>
                                      </p:cBhvr>
                                      <p:tavLst>
                                        <p:tav tm="0">
                                          <p:val>
                                            <p:fltVal val="0"/>
                                          </p:val>
                                        </p:tav>
                                        <p:tav tm="100000">
                                          <p:val>
                                            <p:strVal val="#ppt_h"/>
                                          </p:val>
                                        </p:tav>
                                      </p:tavLst>
                                    </p:anim>
                                    <p:animEffect transition="in" filter="fade">
                                      <p:cBhvr>
                                        <p:cTn id="148" dur="750"/>
                                        <p:tgtEl>
                                          <p:spTgt spid="64"/>
                                        </p:tgtEl>
                                      </p:cBhvr>
                                    </p:animEffect>
                                  </p:childTnLst>
                                </p:cTn>
                              </p:par>
                              <p:par>
                                <p:cTn id="149" presetID="53" presetClass="entr" presetSubtype="16" fill="hold" nodeType="withEffect">
                                  <p:stCondLst>
                                    <p:cond delay="250"/>
                                  </p:stCondLst>
                                  <p:childTnLst>
                                    <p:set>
                                      <p:cBhvr>
                                        <p:cTn id="150" dur="1" fill="hold">
                                          <p:stCondLst>
                                            <p:cond delay="0"/>
                                          </p:stCondLst>
                                        </p:cTn>
                                        <p:tgtEl>
                                          <p:spTgt spid="69"/>
                                        </p:tgtEl>
                                        <p:attrNameLst>
                                          <p:attrName>style.visibility</p:attrName>
                                        </p:attrNameLst>
                                      </p:cBhvr>
                                      <p:to>
                                        <p:strVal val="visible"/>
                                      </p:to>
                                    </p:set>
                                    <p:anim calcmode="lin" valueType="num">
                                      <p:cBhvr>
                                        <p:cTn id="151" dur="750" fill="hold"/>
                                        <p:tgtEl>
                                          <p:spTgt spid="69"/>
                                        </p:tgtEl>
                                        <p:attrNameLst>
                                          <p:attrName>ppt_w</p:attrName>
                                        </p:attrNameLst>
                                      </p:cBhvr>
                                      <p:tavLst>
                                        <p:tav tm="0">
                                          <p:val>
                                            <p:fltVal val="0"/>
                                          </p:val>
                                        </p:tav>
                                        <p:tav tm="100000">
                                          <p:val>
                                            <p:strVal val="#ppt_w"/>
                                          </p:val>
                                        </p:tav>
                                      </p:tavLst>
                                    </p:anim>
                                    <p:anim calcmode="lin" valueType="num">
                                      <p:cBhvr>
                                        <p:cTn id="152" dur="750" fill="hold"/>
                                        <p:tgtEl>
                                          <p:spTgt spid="69"/>
                                        </p:tgtEl>
                                        <p:attrNameLst>
                                          <p:attrName>ppt_h</p:attrName>
                                        </p:attrNameLst>
                                      </p:cBhvr>
                                      <p:tavLst>
                                        <p:tav tm="0">
                                          <p:val>
                                            <p:fltVal val="0"/>
                                          </p:val>
                                        </p:tav>
                                        <p:tav tm="100000">
                                          <p:val>
                                            <p:strVal val="#ppt_h"/>
                                          </p:val>
                                        </p:tav>
                                      </p:tavLst>
                                    </p:anim>
                                    <p:animEffect transition="in" filter="fade">
                                      <p:cBhvr>
                                        <p:cTn id="153" dur="750"/>
                                        <p:tgtEl>
                                          <p:spTgt spid="69"/>
                                        </p:tgtEl>
                                      </p:cBhvr>
                                    </p:animEffect>
                                  </p:childTnLst>
                                </p:cTn>
                              </p:par>
                              <p:par>
                                <p:cTn id="154" presetID="16" presetClass="entr" presetSubtype="21" fill="hold" nodeType="withEffect">
                                  <p:stCondLst>
                                    <p:cond delay="500"/>
                                  </p:stCondLst>
                                  <p:childTnLst>
                                    <p:set>
                                      <p:cBhvr>
                                        <p:cTn id="155" dur="1" fill="hold">
                                          <p:stCondLst>
                                            <p:cond delay="0"/>
                                          </p:stCondLst>
                                        </p:cTn>
                                        <p:tgtEl>
                                          <p:spTgt spid="68"/>
                                        </p:tgtEl>
                                        <p:attrNameLst>
                                          <p:attrName>style.visibility</p:attrName>
                                        </p:attrNameLst>
                                      </p:cBhvr>
                                      <p:to>
                                        <p:strVal val="visible"/>
                                      </p:to>
                                    </p:set>
                                    <p:animEffect transition="in" filter="barn(inVertical)">
                                      <p:cBhvr>
                                        <p:cTn id="156" dur="500"/>
                                        <p:tgtEl>
                                          <p:spTgt spid="68"/>
                                        </p:tgtEl>
                                      </p:cBhvr>
                                    </p:animEffect>
                                  </p:childTnLst>
                                </p:cTn>
                              </p:par>
                              <p:par>
                                <p:cTn id="157" presetID="53" presetClass="entr" presetSubtype="16" fill="hold" nodeType="withEffect">
                                  <p:stCondLst>
                                    <p:cond delay="250"/>
                                  </p:stCondLst>
                                  <p:childTnLst>
                                    <p:set>
                                      <p:cBhvr>
                                        <p:cTn id="158" dur="1" fill="hold">
                                          <p:stCondLst>
                                            <p:cond delay="0"/>
                                          </p:stCondLst>
                                        </p:cTn>
                                        <p:tgtEl>
                                          <p:spTgt spid="73"/>
                                        </p:tgtEl>
                                        <p:attrNameLst>
                                          <p:attrName>style.visibility</p:attrName>
                                        </p:attrNameLst>
                                      </p:cBhvr>
                                      <p:to>
                                        <p:strVal val="visible"/>
                                      </p:to>
                                    </p:set>
                                    <p:anim calcmode="lin" valueType="num">
                                      <p:cBhvr>
                                        <p:cTn id="159" dur="750" fill="hold"/>
                                        <p:tgtEl>
                                          <p:spTgt spid="73"/>
                                        </p:tgtEl>
                                        <p:attrNameLst>
                                          <p:attrName>ppt_w</p:attrName>
                                        </p:attrNameLst>
                                      </p:cBhvr>
                                      <p:tavLst>
                                        <p:tav tm="0">
                                          <p:val>
                                            <p:fltVal val="0"/>
                                          </p:val>
                                        </p:tav>
                                        <p:tav tm="100000">
                                          <p:val>
                                            <p:strVal val="#ppt_w"/>
                                          </p:val>
                                        </p:tav>
                                      </p:tavLst>
                                    </p:anim>
                                    <p:anim calcmode="lin" valueType="num">
                                      <p:cBhvr>
                                        <p:cTn id="160" dur="750" fill="hold"/>
                                        <p:tgtEl>
                                          <p:spTgt spid="73"/>
                                        </p:tgtEl>
                                        <p:attrNameLst>
                                          <p:attrName>ppt_h</p:attrName>
                                        </p:attrNameLst>
                                      </p:cBhvr>
                                      <p:tavLst>
                                        <p:tav tm="0">
                                          <p:val>
                                            <p:fltVal val="0"/>
                                          </p:val>
                                        </p:tav>
                                        <p:tav tm="100000">
                                          <p:val>
                                            <p:strVal val="#ppt_h"/>
                                          </p:val>
                                        </p:tav>
                                      </p:tavLst>
                                    </p:anim>
                                    <p:animEffect transition="in" filter="fade">
                                      <p:cBhvr>
                                        <p:cTn id="161" dur="750"/>
                                        <p:tgtEl>
                                          <p:spTgt spid="73"/>
                                        </p:tgtEl>
                                      </p:cBhvr>
                                    </p:animEffect>
                                  </p:childTnLst>
                                </p:cTn>
                              </p:par>
                              <p:par>
                                <p:cTn id="162" presetID="16" presetClass="entr" presetSubtype="21" fill="hold" nodeType="withEffect">
                                  <p:stCondLst>
                                    <p:cond delay="500"/>
                                  </p:stCondLst>
                                  <p:childTnLst>
                                    <p:set>
                                      <p:cBhvr>
                                        <p:cTn id="163" dur="1" fill="hold">
                                          <p:stCondLst>
                                            <p:cond delay="0"/>
                                          </p:stCondLst>
                                        </p:cTn>
                                        <p:tgtEl>
                                          <p:spTgt spid="77"/>
                                        </p:tgtEl>
                                        <p:attrNameLst>
                                          <p:attrName>style.visibility</p:attrName>
                                        </p:attrNameLst>
                                      </p:cBhvr>
                                      <p:to>
                                        <p:strVal val="visible"/>
                                      </p:to>
                                    </p:set>
                                    <p:animEffect transition="in" filter="barn(inVertical)">
                                      <p:cBhvr>
                                        <p:cTn id="164" dur="500"/>
                                        <p:tgtEl>
                                          <p:spTgt spid="77"/>
                                        </p:tgtEl>
                                      </p:cBhvr>
                                    </p:animEffect>
                                  </p:childTnLst>
                                </p:cTn>
                              </p:par>
                              <p:par>
                                <p:cTn id="165" presetID="53" presetClass="entr" presetSubtype="16" fill="hold" nodeType="withEffect">
                                  <p:stCondLst>
                                    <p:cond delay="250"/>
                                  </p:stCondLst>
                                  <p:childTnLst>
                                    <p:set>
                                      <p:cBhvr>
                                        <p:cTn id="166" dur="1" fill="hold">
                                          <p:stCondLst>
                                            <p:cond delay="0"/>
                                          </p:stCondLst>
                                        </p:cTn>
                                        <p:tgtEl>
                                          <p:spTgt spid="88"/>
                                        </p:tgtEl>
                                        <p:attrNameLst>
                                          <p:attrName>style.visibility</p:attrName>
                                        </p:attrNameLst>
                                      </p:cBhvr>
                                      <p:to>
                                        <p:strVal val="visible"/>
                                      </p:to>
                                    </p:set>
                                    <p:anim calcmode="lin" valueType="num">
                                      <p:cBhvr>
                                        <p:cTn id="167" dur="750" fill="hold"/>
                                        <p:tgtEl>
                                          <p:spTgt spid="88"/>
                                        </p:tgtEl>
                                        <p:attrNameLst>
                                          <p:attrName>ppt_w</p:attrName>
                                        </p:attrNameLst>
                                      </p:cBhvr>
                                      <p:tavLst>
                                        <p:tav tm="0">
                                          <p:val>
                                            <p:fltVal val="0"/>
                                          </p:val>
                                        </p:tav>
                                        <p:tav tm="100000">
                                          <p:val>
                                            <p:strVal val="#ppt_w"/>
                                          </p:val>
                                        </p:tav>
                                      </p:tavLst>
                                    </p:anim>
                                    <p:anim calcmode="lin" valueType="num">
                                      <p:cBhvr>
                                        <p:cTn id="168" dur="750" fill="hold"/>
                                        <p:tgtEl>
                                          <p:spTgt spid="88"/>
                                        </p:tgtEl>
                                        <p:attrNameLst>
                                          <p:attrName>ppt_h</p:attrName>
                                        </p:attrNameLst>
                                      </p:cBhvr>
                                      <p:tavLst>
                                        <p:tav tm="0">
                                          <p:val>
                                            <p:fltVal val="0"/>
                                          </p:val>
                                        </p:tav>
                                        <p:tav tm="100000">
                                          <p:val>
                                            <p:strVal val="#ppt_h"/>
                                          </p:val>
                                        </p:tav>
                                      </p:tavLst>
                                    </p:anim>
                                    <p:animEffect transition="in" filter="fade">
                                      <p:cBhvr>
                                        <p:cTn id="169" dur="750"/>
                                        <p:tgtEl>
                                          <p:spTgt spid="88"/>
                                        </p:tgtEl>
                                      </p:cBhvr>
                                    </p:animEffect>
                                  </p:childTnLst>
                                </p:cTn>
                              </p:par>
                              <p:par>
                                <p:cTn id="170" presetID="53" presetClass="entr" presetSubtype="16" fill="hold" nodeType="withEffect">
                                  <p:stCondLst>
                                    <p:cond delay="250"/>
                                  </p:stCondLst>
                                  <p:childTnLst>
                                    <p:set>
                                      <p:cBhvr>
                                        <p:cTn id="171" dur="1" fill="hold">
                                          <p:stCondLst>
                                            <p:cond delay="0"/>
                                          </p:stCondLst>
                                        </p:cTn>
                                        <p:tgtEl>
                                          <p:spTgt spid="92"/>
                                        </p:tgtEl>
                                        <p:attrNameLst>
                                          <p:attrName>style.visibility</p:attrName>
                                        </p:attrNameLst>
                                      </p:cBhvr>
                                      <p:to>
                                        <p:strVal val="visible"/>
                                      </p:to>
                                    </p:set>
                                    <p:anim calcmode="lin" valueType="num">
                                      <p:cBhvr>
                                        <p:cTn id="172" dur="750" fill="hold"/>
                                        <p:tgtEl>
                                          <p:spTgt spid="92"/>
                                        </p:tgtEl>
                                        <p:attrNameLst>
                                          <p:attrName>ppt_w</p:attrName>
                                        </p:attrNameLst>
                                      </p:cBhvr>
                                      <p:tavLst>
                                        <p:tav tm="0">
                                          <p:val>
                                            <p:fltVal val="0"/>
                                          </p:val>
                                        </p:tav>
                                        <p:tav tm="100000">
                                          <p:val>
                                            <p:strVal val="#ppt_w"/>
                                          </p:val>
                                        </p:tav>
                                      </p:tavLst>
                                    </p:anim>
                                    <p:anim calcmode="lin" valueType="num">
                                      <p:cBhvr>
                                        <p:cTn id="173" dur="750" fill="hold"/>
                                        <p:tgtEl>
                                          <p:spTgt spid="92"/>
                                        </p:tgtEl>
                                        <p:attrNameLst>
                                          <p:attrName>ppt_h</p:attrName>
                                        </p:attrNameLst>
                                      </p:cBhvr>
                                      <p:tavLst>
                                        <p:tav tm="0">
                                          <p:val>
                                            <p:fltVal val="0"/>
                                          </p:val>
                                        </p:tav>
                                        <p:tav tm="100000">
                                          <p:val>
                                            <p:strVal val="#ppt_h"/>
                                          </p:val>
                                        </p:tav>
                                      </p:tavLst>
                                    </p:anim>
                                    <p:animEffect transition="in" filter="fade">
                                      <p:cBhvr>
                                        <p:cTn id="174" dur="750"/>
                                        <p:tgtEl>
                                          <p:spTgt spid="92"/>
                                        </p:tgtEl>
                                      </p:cBhvr>
                                    </p:animEffect>
                                  </p:childTnLst>
                                </p:cTn>
                              </p:par>
                              <p:par>
                                <p:cTn id="175" presetID="22" presetClass="entr" presetSubtype="4" fill="hold" nodeType="withEffect">
                                  <p:stCondLst>
                                    <p:cond delay="250"/>
                                  </p:stCondLst>
                                  <p:childTnLst>
                                    <p:set>
                                      <p:cBhvr>
                                        <p:cTn id="176" dur="1" fill="hold">
                                          <p:stCondLst>
                                            <p:cond delay="0"/>
                                          </p:stCondLst>
                                        </p:cTn>
                                        <p:tgtEl>
                                          <p:spTgt spid="79"/>
                                        </p:tgtEl>
                                        <p:attrNameLst>
                                          <p:attrName>style.visibility</p:attrName>
                                        </p:attrNameLst>
                                      </p:cBhvr>
                                      <p:to>
                                        <p:strVal val="visible"/>
                                      </p:to>
                                    </p:set>
                                    <p:animEffect transition="in" filter="wipe(down)">
                                      <p:cBhvr>
                                        <p:cTn id="177" dur="500"/>
                                        <p:tgtEl>
                                          <p:spTgt spid="79"/>
                                        </p:tgtEl>
                                      </p:cBhvr>
                                    </p:animEffect>
                                  </p:childTnLst>
                                </p:cTn>
                              </p:par>
                              <p:par>
                                <p:cTn id="178" presetID="22" presetClass="entr" presetSubtype="4" fill="hold" nodeType="withEffect">
                                  <p:stCondLst>
                                    <p:cond delay="250"/>
                                  </p:stCondLst>
                                  <p:childTnLst>
                                    <p:set>
                                      <p:cBhvr>
                                        <p:cTn id="179" dur="1" fill="hold">
                                          <p:stCondLst>
                                            <p:cond delay="0"/>
                                          </p:stCondLst>
                                        </p:cTn>
                                        <p:tgtEl>
                                          <p:spTgt spid="80"/>
                                        </p:tgtEl>
                                        <p:attrNameLst>
                                          <p:attrName>style.visibility</p:attrName>
                                        </p:attrNameLst>
                                      </p:cBhvr>
                                      <p:to>
                                        <p:strVal val="visible"/>
                                      </p:to>
                                    </p:set>
                                    <p:animEffect transition="in" filter="wipe(down)">
                                      <p:cBhvr>
                                        <p:cTn id="180" dur="500"/>
                                        <p:tgtEl>
                                          <p:spTgt spid="80"/>
                                        </p:tgtEl>
                                      </p:cBhvr>
                                    </p:animEffect>
                                  </p:childTnLst>
                                </p:cTn>
                              </p:par>
                              <p:par>
                                <p:cTn id="181" presetID="22" presetClass="entr" presetSubtype="4" fill="hold" nodeType="withEffect">
                                  <p:stCondLst>
                                    <p:cond delay="250"/>
                                  </p:stCondLst>
                                  <p:childTnLst>
                                    <p:set>
                                      <p:cBhvr>
                                        <p:cTn id="182" dur="1" fill="hold">
                                          <p:stCondLst>
                                            <p:cond delay="0"/>
                                          </p:stCondLst>
                                        </p:cTn>
                                        <p:tgtEl>
                                          <p:spTgt spid="82"/>
                                        </p:tgtEl>
                                        <p:attrNameLst>
                                          <p:attrName>style.visibility</p:attrName>
                                        </p:attrNameLst>
                                      </p:cBhvr>
                                      <p:to>
                                        <p:strVal val="visible"/>
                                      </p:to>
                                    </p:set>
                                    <p:animEffect transition="in" filter="wipe(down)">
                                      <p:cBhvr>
                                        <p:cTn id="183" dur="500"/>
                                        <p:tgtEl>
                                          <p:spTgt spid="82"/>
                                        </p:tgtEl>
                                      </p:cBhvr>
                                    </p:animEffect>
                                  </p:childTnLst>
                                </p:cTn>
                              </p:par>
                              <p:par>
                                <p:cTn id="184" presetID="22" presetClass="entr" presetSubtype="4" fill="hold" nodeType="withEffect">
                                  <p:stCondLst>
                                    <p:cond delay="250"/>
                                  </p:stCondLst>
                                  <p:childTnLst>
                                    <p:set>
                                      <p:cBhvr>
                                        <p:cTn id="185" dur="1" fill="hold">
                                          <p:stCondLst>
                                            <p:cond delay="0"/>
                                          </p:stCondLst>
                                        </p:cTn>
                                        <p:tgtEl>
                                          <p:spTgt spid="83"/>
                                        </p:tgtEl>
                                        <p:attrNameLst>
                                          <p:attrName>style.visibility</p:attrName>
                                        </p:attrNameLst>
                                      </p:cBhvr>
                                      <p:to>
                                        <p:strVal val="visible"/>
                                      </p:to>
                                    </p:set>
                                    <p:animEffect transition="in" filter="wipe(down)">
                                      <p:cBhvr>
                                        <p:cTn id="186" dur="500"/>
                                        <p:tgtEl>
                                          <p:spTgt spid="83"/>
                                        </p:tgtEl>
                                      </p:cBhvr>
                                    </p:animEffect>
                                  </p:childTnLst>
                                </p:cTn>
                              </p:par>
                              <p:par>
                                <p:cTn id="187" presetID="22" presetClass="entr" presetSubtype="4" fill="hold" nodeType="withEffect">
                                  <p:stCondLst>
                                    <p:cond delay="250"/>
                                  </p:stCondLst>
                                  <p:childTnLst>
                                    <p:set>
                                      <p:cBhvr>
                                        <p:cTn id="188" dur="1" fill="hold">
                                          <p:stCondLst>
                                            <p:cond delay="0"/>
                                          </p:stCondLst>
                                        </p:cTn>
                                        <p:tgtEl>
                                          <p:spTgt spid="84"/>
                                        </p:tgtEl>
                                        <p:attrNameLst>
                                          <p:attrName>style.visibility</p:attrName>
                                        </p:attrNameLst>
                                      </p:cBhvr>
                                      <p:to>
                                        <p:strVal val="visible"/>
                                      </p:to>
                                    </p:set>
                                    <p:animEffect transition="in" filter="wipe(down)">
                                      <p:cBhvr>
                                        <p:cTn id="189" dur="500"/>
                                        <p:tgtEl>
                                          <p:spTgt spid="84"/>
                                        </p:tgtEl>
                                      </p:cBhvr>
                                    </p:animEffect>
                                  </p:childTnLst>
                                </p:cTn>
                              </p:par>
                              <p:par>
                                <p:cTn id="190" presetID="22" presetClass="entr" presetSubtype="4" fill="hold" nodeType="withEffect">
                                  <p:stCondLst>
                                    <p:cond delay="250"/>
                                  </p:stCondLst>
                                  <p:childTnLst>
                                    <p:set>
                                      <p:cBhvr>
                                        <p:cTn id="191" dur="1" fill="hold">
                                          <p:stCondLst>
                                            <p:cond delay="0"/>
                                          </p:stCondLst>
                                        </p:cTn>
                                        <p:tgtEl>
                                          <p:spTgt spid="86"/>
                                        </p:tgtEl>
                                        <p:attrNameLst>
                                          <p:attrName>style.visibility</p:attrName>
                                        </p:attrNameLst>
                                      </p:cBhvr>
                                      <p:to>
                                        <p:strVal val="visible"/>
                                      </p:to>
                                    </p:set>
                                    <p:animEffect transition="in" filter="wipe(down)">
                                      <p:cBhvr>
                                        <p:cTn id="192" dur="500"/>
                                        <p:tgtEl>
                                          <p:spTgt spid="86"/>
                                        </p:tgtEl>
                                      </p:cBhvr>
                                    </p:animEffect>
                                  </p:childTnLst>
                                </p:cTn>
                              </p:par>
                              <p:par>
                                <p:cTn id="193" presetID="22" presetClass="entr" presetSubtype="4" fill="hold" nodeType="withEffect">
                                  <p:stCondLst>
                                    <p:cond delay="250"/>
                                  </p:stCondLst>
                                  <p:childTnLst>
                                    <p:set>
                                      <p:cBhvr>
                                        <p:cTn id="194" dur="1" fill="hold">
                                          <p:stCondLst>
                                            <p:cond delay="0"/>
                                          </p:stCondLst>
                                        </p:cTn>
                                        <p:tgtEl>
                                          <p:spTgt spid="87"/>
                                        </p:tgtEl>
                                        <p:attrNameLst>
                                          <p:attrName>style.visibility</p:attrName>
                                        </p:attrNameLst>
                                      </p:cBhvr>
                                      <p:to>
                                        <p:strVal val="visible"/>
                                      </p:to>
                                    </p:set>
                                    <p:animEffect transition="in" filter="wipe(down)">
                                      <p:cBhvr>
                                        <p:cTn id="195" dur="500"/>
                                        <p:tgtEl>
                                          <p:spTgt spid="87"/>
                                        </p:tgtEl>
                                      </p:cBhvr>
                                    </p:animEffect>
                                  </p:childTnLst>
                                </p:cTn>
                              </p:par>
                              <p:par>
                                <p:cTn id="196" presetID="22" presetClass="entr" presetSubtype="4" fill="hold" nodeType="withEffect">
                                  <p:stCondLst>
                                    <p:cond delay="250"/>
                                  </p:stCondLst>
                                  <p:childTnLst>
                                    <p:set>
                                      <p:cBhvr>
                                        <p:cTn id="197" dur="1" fill="hold">
                                          <p:stCondLst>
                                            <p:cond delay="0"/>
                                          </p:stCondLst>
                                        </p:cTn>
                                        <p:tgtEl>
                                          <p:spTgt spid="85"/>
                                        </p:tgtEl>
                                        <p:attrNameLst>
                                          <p:attrName>style.visibility</p:attrName>
                                        </p:attrNameLst>
                                      </p:cBhvr>
                                      <p:to>
                                        <p:strVal val="visible"/>
                                      </p:to>
                                    </p:set>
                                    <p:animEffect transition="in" filter="wipe(down)">
                                      <p:cBhvr>
                                        <p:cTn id="198" dur="500"/>
                                        <p:tgtEl>
                                          <p:spTgt spid="85"/>
                                        </p:tgtEl>
                                      </p:cBhvr>
                                    </p:animEffect>
                                  </p:childTnLst>
                                </p:cTn>
                              </p:par>
                              <p:par>
                                <p:cTn id="199" presetID="22" presetClass="entr" presetSubtype="4" fill="hold" nodeType="withEffect">
                                  <p:stCondLst>
                                    <p:cond delay="250"/>
                                  </p:stCondLst>
                                  <p:childTnLst>
                                    <p:set>
                                      <p:cBhvr>
                                        <p:cTn id="200" dur="1" fill="hold">
                                          <p:stCondLst>
                                            <p:cond delay="0"/>
                                          </p:stCondLst>
                                        </p:cTn>
                                        <p:tgtEl>
                                          <p:spTgt spid="81"/>
                                        </p:tgtEl>
                                        <p:attrNameLst>
                                          <p:attrName>style.visibility</p:attrName>
                                        </p:attrNameLst>
                                      </p:cBhvr>
                                      <p:to>
                                        <p:strVal val="visible"/>
                                      </p:to>
                                    </p:set>
                                    <p:animEffect transition="in" filter="wipe(down)">
                                      <p:cBhvr>
                                        <p:cTn id="201" dur="500"/>
                                        <p:tgtEl>
                                          <p:spTgt spid="81"/>
                                        </p:tgtEl>
                                      </p:cBhvr>
                                    </p:animEffect>
                                  </p:childTnLst>
                                </p:cTn>
                              </p:par>
                              <p:par>
                                <p:cTn id="202" presetID="22" presetClass="entr" presetSubtype="4" fill="hold" nodeType="withEffect">
                                  <p:stCondLst>
                                    <p:cond delay="250"/>
                                  </p:stCondLst>
                                  <p:childTnLst>
                                    <p:set>
                                      <p:cBhvr>
                                        <p:cTn id="203" dur="1" fill="hold">
                                          <p:stCondLst>
                                            <p:cond delay="0"/>
                                          </p:stCondLst>
                                        </p:cTn>
                                        <p:tgtEl>
                                          <p:spTgt spid="78"/>
                                        </p:tgtEl>
                                        <p:attrNameLst>
                                          <p:attrName>style.visibility</p:attrName>
                                        </p:attrNameLst>
                                      </p:cBhvr>
                                      <p:to>
                                        <p:strVal val="visible"/>
                                      </p:to>
                                    </p:set>
                                    <p:animEffect transition="in" filter="wipe(down)">
                                      <p:cBhvr>
                                        <p:cTn id="204" dur="500"/>
                                        <p:tgtEl>
                                          <p:spTgt spid="78"/>
                                        </p:tgtEl>
                                      </p:cBhvr>
                                    </p:animEffect>
                                  </p:childTnLst>
                                </p:cTn>
                              </p:par>
                              <p:par>
                                <p:cTn id="205" presetID="16" presetClass="entr" presetSubtype="21" fill="hold" nodeType="withEffect">
                                  <p:stCondLst>
                                    <p:cond delay="500"/>
                                  </p:stCondLst>
                                  <p:childTnLst>
                                    <p:set>
                                      <p:cBhvr>
                                        <p:cTn id="206" dur="1" fill="hold">
                                          <p:stCondLst>
                                            <p:cond delay="0"/>
                                          </p:stCondLst>
                                        </p:cTn>
                                        <p:tgtEl>
                                          <p:spTgt spid="96"/>
                                        </p:tgtEl>
                                        <p:attrNameLst>
                                          <p:attrName>style.visibility</p:attrName>
                                        </p:attrNameLst>
                                      </p:cBhvr>
                                      <p:to>
                                        <p:strVal val="visible"/>
                                      </p:to>
                                    </p:set>
                                    <p:animEffect transition="in" filter="barn(inVertical)">
                                      <p:cBhvr>
                                        <p:cTn id="207" dur="500"/>
                                        <p:tgtEl>
                                          <p:spTgt spid="96"/>
                                        </p:tgtEl>
                                      </p:cBhvr>
                                    </p:animEffect>
                                  </p:childTnLst>
                                </p:cTn>
                              </p:par>
                              <p:par>
                                <p:cTn id="208" presetID="53" presetClass="entr" presetSubtype="16" fill="hold" nodeType="withEffect">
                                  <p:stCondLst>
                                    <p:cond delay="250"/>
                                  </p:stCondLst>
                                  <p:childTnLst>
                                    <p:set>
                                      <p:cBhvr>
                                        <p:cTn id="209" dur="1" fill="hold">
                                          <p:stCondLst>
                                            <p:cond delay="0"/>
                                          </p:stCondLst>
                                        </p:cTn>
                                        <p:tgtEl>
                                          <p:spTgt spid="98"/>
                                        </p:tgtEl>
                                        <p:attrNameLst>
                                          <p:attrName>style.visibility</p:attrName>
                                        </p:attrNameLst>
                                      </p:cBhvr>
                                      <p:to>
                                        <p:strVal val="visible"/>
                                      </p:to>
                                    </p:set>
                                    <p:anim calcmode="lin" valueType="num">
                                      <p:cBhvr>
                                        <p:cTn id="210" dur="750" fill="hold"/>
                                        <p:tgtEl>
                                          <p:spTgt spid="98"/>
                                        </p:tgtEl>
                                        <p:attrNameLst>
                                          <p:attrName>ppt_w</p:attrName>
                                        </p:attrNameLst>
                                      </p:cBhvr>
                                      <p:tavLst>
                                        <p:tav tm="0">
                                          <p:val>
                                            <p:fltVal val="0"/>
                                          </p:val>
                                        </p:tav>
                                        <p:tav tm="100000">
                                          <p:val>
                                            <p:strVal val="#ppt_w"/>
                                          </p:val>
                                        </p:tav>
                                      </p:tavLst>
                                    </p:anim>
                                    <p:anim calcmode="lin" valueType="num">
                                      <p:cBhvr>
                                        <p:cTn id="211" dur="750" fill="hold"/>
                                        <p:tgtEl>
                                          <p:spTgt spid="98"/>
                                        </p:tgtEl>
                                        <p:attrNameLst>
                                          <p:attrName>ppt_h</p:attrName>
                                        </p:attrNameLst>
                                      </p:cBhvr>
                                      <p:tavLst>
                                        <p:tav tm="0">
                                          <p:val>
                                            <p:fltVal val="0"/>
                                          </p:val>
                                        </p:tav>
                                        <p:tav tm="100000">
                                          <p:val>
                                            <p:strVal val="#ppt_h"/>
                                          </p:val>
                                        </p:tav>
                                      </p:tavLst>
                                    </p:anim>
                                    <p:animEffect transition="in" filter="fade">
                                      <p:cBhvr>
                                        <p:cTn id="212" dur="750"/>
                                        <p:tgtEl>
                                          <p:spTgt spid="98"/>
                                        </p:tgtEl>
                                      </p:cBhvr>
                                    </p:animEffect>
                                  </p:childTnLst>
                                </p:cTn>
                              </p:par>
                              <p:par>
                                <p:cTn id="213" presetID="22" presetClass="entr" presetSubtype="4" fill="hold" nodeType="withEffect">
                                  <p:stCondLst>
                                    <p:cond delay="0"/>
                                  </p:stCondLst>
                                  <p:childTnLst>
                                    <p:set>
                                      <p:cBhvr>
                                        <p:cTn id="214" dur="1" fill="hold">
                                          <p:stCondLst>
                                            <p:cond delay="0"/>
                                          </p:stCondLst>
                                        </p:cTn>
                                        <p:tgtEl>
                                          <p:spTgt spid="97"/>
                                        </p:tgtEl>
                                        <p:attrNameLst>
                                          <p:attrName>style.visibility</p:attrName>
                                        </p:attrNameLst>
                                      </p:cBhvr>
                                      <p:to>
                                        <p:strVal val="visible"/>
                                      </p:to>
                                    </p:set>
                                    <p:animEffect transition="in" filter="wipe(down)">
                                      <p:cBhvr>
                                        <p:cTn id="215" dur="7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62400" y="1861458"/>
            <a:ext cx="4386943" cy="863654"/>
          </a:xfrm>
          <a:prstGeom prst="rect">
            <a:avLst/>
          </a:prstGeom>
          <a:noFill/>
        </p:spPr>
        <p:txBody>
          <a:bodyPr wrap="square" rtlCol="0">
            <a:spAutoFit/>
          </a:bodyPr>
          <a:lstStyle/>
          <a:p>
            <a:r>
              <a:rPr kumimoji="1" lang="zh-CN" altLang="en-US" sz="4800" dirty="0" smtClean="0"/>
              <a:t>谢谢！</a:t>
            </a:r>
            <a:endParaRPr kumimoji="1" lang="zh-CN" altLang="en-US" sz="4800" dirty="0"/>
          </a:p>
        </p:txBody>
      </p:sp>
    </p:spTree>
    <p:extLst>
      <p:ext uri="{BB962C8B-B14F-4D97-AF65-F5344CB8AC3E}">
        <p14:creationId xmlns:p14="http://schemas.microsoft.com/office/powerpoint/2010/main" val="6264381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144330" y="4647744"/>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13329" y="56854"/>
            <a:ext cx="9144000" cy="5143500"/>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a:p>
        </p:txBody>
      </p:sp>
      <p:sp>
        <p:nvSpPr>
          <p:cNvPr id="7" name="矩形 6"/>
          <p:cNvSpPr/>
          <p:nvPr/>
        </p:nvSpPr>
        <p:spPr>
          <a:xfrm>
            <a:off x="4585328" y="-3779"/>
            <a:ext cx="4558672"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0" y="222252"/>
            <a:ext cx="262467" cy="658283"/>
          </a:xfrm>
          <a:prstGeom prst="rect">
            <a:avLst/>
          </a:prstGeom>
          <a:solidFill>
            <a:srgbClr val="DD1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62468" y="160360"/>
            <a:ext cx="2015656" cy="523220"/>
          </a:xfrm>
          <a:prstGeom prst="rect">
            <a:avLst/>
          </a:prstGeom>
          <a:noFill/>
        </p:spPr>
        <p:txBody>
          <a:bodyPr wrap="square" rtlCol="0">
            <a:spAutoFit/>
          </a:bodyPr>
          <a:lstStyle/>
          <a:p>
            <a:pPr algn="just"/>
            <a:r>
              <a:rPr kumimoji="1" lang="zh-CN" altLang="en-US" sz="2800" b="1" dirty="0">
                <a:solidFill>
                  <a:srgbClr val="FFFFFF"/>
                </a:solidFill>
              </a:rPr>
              <a:t>目 录</a:t>
            </a:r>
          </a:p>
        </p:txBody>
      </p:sp>
      <p:sp>
        <p:nvSpPr>
          <p:cNvPr id="16" name="文本框 15"/>
          <p:cNvSpPr txBox="1"/>
          <p:nvPr/>
        </p:nvSpPr>
        <p:spPr>
          <a:xfrm>
            <a:off x="5052523" y="629167"/>
            <a:ext cx="800219" cy="830997"/>
          </a:xfrm>
          <a:prstGeom prst="rect">
            <a:avLst/>
          </a:prstGeom>
          <a:noFill/>
        </p:spPr>
        <p:txBody>
          <a:bodyPr wrap="none" rtlCol="0">
            <a:spAutoFit/>
          </a:bodyPr>
          <a:lstStyle/>
          <a:p>
            <a:r>
              <a:rPr kumimoji="1" lang="en-US" altLang="zh-CN" sz="4800" dirty="0">
                <a:solidFill>
                  <a:srgbClr val="1E2327"/>
                </a:solidFill>
              </a:rPr>
              <a:t>01</a:t>
            </a:r>
            <a:endParaRPr kumimoji="1" lang="zh-CN" altLang="en-US" sz="4800" dirty="0">
              <a:solidFill>
                <a:srgbClr val="1E2327"/>
              </a:solidFill>
            </a:endParaRPr>
          </a:p>
        </p:txBody>
      </p:sp>
      <p:sp>
        <p:nvSpPr>
          <p:cNvPr id="17" name="文本框 16"/>
          <p:cNvSpPr txBox="1"/>
          <p:nvPr/>
        </p:nvSpPr>
        <p:spPr>
          <a:xfrm>
            <a:off x="6047979" y="742276"/>
            <a:ext cx="2726962" cy="566309"/>
          </a:xfrm>
          <a:prstGeom prst="rect">
            <a:avLst/>
          </a:prstGeom>
          <a:noFill/>
        </p:spPr>
        <p:txBody>
          <a:bodyPr wrap="square" rtlCol="0" anchor="ctr">
            <a:spAutoFit/>
          </a:bodyPr>
          <a:lstStyle/>
          <a:p>
            <a:pPr>
              <a:lnSpc>
                <a:spcPct val="110000"/>
              </a:lnSpc>
            </a:pPr>
            <a:r>
              <a:rPr kumimoji="1" lang="zh-CN" altLang="en-US" sz="2800" b="1" dirty="0" smtClean="0">
                <a:solidFill>
                  <a:srgbClr val="1E2327"/>
                </a:solidFill>
              </a:rPr>
              <a:t>感知型企业</a:t>
            </a:r>
            <a:endParaRPr kumimoji="1" lang="zh-CN" altLang="en-US" sz="2800" b="1" dirty="0">
              <a:solidFill>
                <a:srgbClr val="1E2327"/>
              </a:solidFill>
            </a:endParaRPr>
          </a:p>
        </p:txBody>
      </p:sp>
      <p:cxnSp>
        <p:nvCxnSpPr>
          <p:cNvPr id="18" name="直线连接符 17"/>
          <p:cNvCxnSpPr/>
          <p:nvPr/>
        </p:nvCxnSpPr>
        <p:spPr>
          <a:xfrm>
            <a:off x="5937969" y="844609"/>
            <a:ext cx="0" cy="48088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6047979" y="1632830"/>
            <a:ext cx="2647669" cy="566309"/>
          </a:xfrm>
          <a:prstGeom prst="rect">
            <a:avLst/>
          </a:prstGeom>
          <a:noFill/>
        </p:spPr>
        <p:txBody>
          <a:bodyPr wrap="square" rtlCol="0" anchor="ctr">
            <a:spAutoFit/>
          </a:bodyPr>
          <a:lstStyle/>
          <a:p>
            <a:pPr>
              <a:lnSpc>
                <a:spcPct val="110000"/>
              </a:lnSpc>
            </a:pPr>
            <a:r>
              <a:rPr kumimoji="1" lang="zh-CN" altLang="en-US" sz="2800" b="1" dirty="0" smtClean="0">
                <a:solidFill>
                  <a:srgbClr val="1E2327"/>
                </a:solidFill>
              </a:rPr>
              <a:t>行业案例</a:t>
            </a:r>
            <a:endParaRPr kumimoji="1" lang="zh-CN" altLang="en-US" sz="2800" b="1" dirty="0">
              <a:solidFill>
                <a:srgbClr val="1E2327"/>
              </a:solidFill>
            </a:endParaRPr>
          </a:p>
        </p:txBody>
      </p:sp>
      <p:sp>
        <p:nvSpPr>
          <p:cNvPr id="21" name="文本框 20"/>
          <p:cNvSpPr txBox="1"/>
          <p:nvPr/>
        </p:nvSpPr>
        <p:spPr>
          <a:xfrm>
            <a:off x="5052523" y="1519722"/>
            <a:ext cx="800219" cy="830997"/>
          </a:xfrm>
          <a:prstGeom prst="rect">
            <a:avLst/>
          </a:prstGeom>
          <a:noFill/>
        </p:spPr>
        <p:txBody>
          <a:bodyPr wrap="none" rtlCol="0">
            <a:spAutoFit/>
          </a:bodyPr>
          <a:lstStyle/>
          <a:p>
            <a:r>
              <a:rPr kumimoji="1" lang="en-US" altLang="zh-CN" sz="4800" dirty="0">
                <a:solidFill>
                  <a:srgbClr val="1E2327"/>
                </a:solidFill>
              </a:rPr>
              <a:t>02</a:t>
            </a:r>
            <a:endParaRPr kumimoji="1" lang="zh-CN" altLang="en-US" sz="4800" dirty="0">
              <a:solidFill>
                <a:srgbClr val="1E2327"/>
              </a:solidFill>
            </a:endParaRPr>
          </a:p>
        </p:txBody>
      </p:sp>
      <p:cxnSp>
        <p:nvCxnSpPr>
          <p:cNvPr id="22" name="直线连接符 21"/>
          <p:cNvCxnSpPr/>
          <p:nvPr/>
        </p:nvCxnSpPr>
        <p:spPr>
          <a:xfrm>
            <a:off x="5937969" y="1694778"/>
            <a:ext cx="0" cy="48088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6047977" y="2523384"/>
            <a:ext cx="2726964" cy="566309"/>
          </a:xfrm>
          <a:prstGeom prst="rect">
            <a:avLst/>
          </a:prstGeom>
          <a:noFill/>
        </p:spPr>
        <p:txBody>
          <a:bodyPr wrap="square" rtlCol="0" anchor="ctr">
            <a:spAutoFit/>
          </a:bodyPr>
          <a:lstStyle/>
          <a:p>
            <a:pPr>
              <a:lnSpc>
                <a:spcPct val="110000"/>
              </a:lnSpc>
            </a:pPr>
            <a:r>
              <a:rPr kumimoji="1" lang="zh-CN" altLang="en-US" sz="2800" b="1" dirty="0" smtClean="0">
                <a:solidFill>
                  <a:srgbClr val="1E2327"/>
                </a:solidFill>
              </a:rPr>
              <a:t>业务价值探讨</a:t>
            </a:r>
            <a:endParaRPr kumimoji="1" lang="zh-CN" altLang="en-US" sz="2800" b="1" dirty="0">
              <a:solidFill>
                <a:srgbClr val="1E2327"/>
              </a:solidFill>
            </a:endParaRPr>
          </a:p>
        </p:txBody>
      </p:sp>
      <p:sp>
        <p:nvSpPr>
          <p:cNvPr id="25" name="文本框 24"/>
          <p:cNvSpPr txBox="1"/>
          <p:nvPr/>
        </p:nvSpPr>
        <p:spPr>
          <a:xfrm>
            <a:off x="5052523" y="2410277"/>
            <a:ext cx="800219" cy="830997"/>
          </a:xfrm>
          <a:prstGeom prst="rect">
            <a:avLst/>
          </a:prstGeom>
          <a:noFill/>
        </p:spPr>
        <p:txBody>
          <a:bodyPr wrap="none" rtlCol="0">
            <a:spAutoFit/>
          </a:bodyPr>
          <a:lstStyle/>
          <a:p>
            <a:r>
              <a:rPr kumimoji="1" lang="en-US" altLang="zh-CN" sz="4800" dirty="0">
                <a:solidFill>
                  <a:srgbClr val="1E2327"/>
                </a:solidFill>
              </a:rPr>
              <a:t>03</a:t>
            </a:r>
            <a:endParaRPr kumimoji="1" lang="zh-CN" altLang="en-US" sz="4800" dirty="0">
              <a:solidFill>
                <a:srgbClr val="1E2327"/>
              </a:solidFill>
            </a:endParaRPr>
          </a:p>
        </p:txBody>
      </p:sp>
      <p:cxnSp>
        <p:nvCxnSpPr>
          <p:cNvPr id="26" name="直线连接符 25"/>
          <p:cNvCxnSpPr/>
          <p:nvPr/>
        </p:nvCxnSpPr>
        <p:spPr>
          <a:xfrm>
            <a:off x="5937969" y="2585333"/>
            <a:ext cx="0" cy="48088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3" name="组 21"/>
          <p:cNvGrpSpPr/>
          <p:nvPr/>
        </p:nvGrpSpPr>
        <p:grpSpPr>
          <a:xfrm>
            <a:off x="7608319" y="4802983"/>
            <a:ext cx="1506208" cy="292388"/>
            <a:chOff x="7337494" y="4653569"/>
            <a:chExt cx="1506208" cy="292388"/>
          </a:xfrm>
        </p:grpSpPr>
        <p:sp>
          <p:nvSpPr>
            <p:cNvPr id="32" name="文本框 5"/>
            <p:cNvSpPr txBox="1"/>
            <p:nvPr/>
          </p:nvSpPr>
          <p:spPr>
            <a:xfrm>
              <a:off x="7337494" y="4653569"/>
              <a:ext cx="1506208" cy="292388"/>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30000"/>
                </a:lnSpc>
              </a:pPr>
              <a:r>
                <a:rPr lang="zh-CN" altLang="en-US" sz="800" dirty="0">
                  <a:solidFill>
                    <a:srgbClr val="1E2327"/>
                  </a:solidFill>
                </a:rPr>
                <a:t>思询科技  </a:t>
              </a:r>
              <a:r>
                <a:rPr lang="zh-CN" altLang="zh-CN" sz="1000" dirty="0">
                  <a:solidFill>
                    <a:srgbClr val="1E2327"/>
                  </a:solidFill>
                </a:rPr>
                <a:t>|</a:t>
              </a:r>
              <a:endParaRPr kumimoji="1" lang="zh-CN" altLang="en-US" sz="1000" dirty="0">
                <a:solidFill>
                  <a:srgbClr val="1E2327"/>
                </a:solidFill>
              </a:endParaRP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694" y="4691174"/>
              <a:ext cx="586661" cy="217178"/>
            </a:xfrm>
            <a:prstGeom prst="rect">
              <a:avLst/>
            </a:prstGeom>
          </p:spPr>
        </p:pic>
      </p:grpSp>
    </p:spTree>
    <p:extLst>
      <p:ext uri="{BB962C8B-B14F-4D97-AF65-F5344CB8AC3E}">
        <p14:creationId xmlns:p14="http://schemas.microsoft.com/office/powerpoint/2010/main" val="373706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670"/>
            <a:ext cx="9142809" cy="5142830"/>
          </a:xfrm>
          <a:prstGeom prst="rect">
            <a:avLst/>
          </a:prstGeom>
        </p:spPr>
      </p:pic>
      <p:sp>
        <p:nvSpPr>
          <p:cNvPr id="7" name="Rectangle 2"/>
          <p:cNvSpPr>
            <a:spLocks/>
          </p:cNvSpPr>
          <p:nvPr/>
        </p:nvSpPr>
        <p:spPr bwMode="auto">
          <a:xfrm rot="10800000" flipH="1">
            <a:off x="3722710" y="773554"/>
            <a:ext cx="5421291" cy="1932710"/>
          </a:xfrm>
          <a:prstGeom prst="rect">
            <a:avLst/>
          </a:prstGeom>
          <a:gradFill flip="none" rotWithShape="1">
            <a:gsLst>
              <a:gs pos="33000">
                <a:srgbClr val="F98716">
                  <a:alpha val="78000"/>
                </a:srgbClr>
              </a:gs>
              <a:gs pos="0">
                <a:schemeClr val="accent3">
                  <a:alpha val="70000"/>
                </a:schemeClr>
              </a:gs>
              <a:gs pos="69000">
                <a:srgbClr val="FFAA3B">
                  <a:alpha val="79000"/>
                </a:srgbClr>
              </a:gs>
              <a:gs pos="100000">
                <a:schemeClr val="accent3">
                  <a:alpha val="25000"/>
                </a:schemeClr>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sym typeface="Gill Sans" charset="0"/>
            </a:endParaRPr>
          </a:p>
        </p:txBody>
      </p:sp>
      <p:sp>
        <p:nvSpPr>
          <p:cNvPr id="4" name="Rectangle 3"/>
          <p:cNvSpPr/>
          <p:nvPr/>
        </p:nvSpPr>
        <p:spPr>
          <a:xfrm>
            <a:off x="4166310" y="1378542"/>
            <a:ext cx="4220342" cy="738664"/>
          </a:xfrm>
          <a:prstGeom prst="rect">
            <a:avLst/>
          </a:prstGeom>
        </p:spPr>
        <p:txBody>
          <a:bodyPr wrap="square" lIns="0" tIns="0" rIns="0" bIns="0" anchor="ctr" anchorCtr="0">
            <a:spAutoFit/>
          </a:bodyPr>
          <a:lstStyle/>
          <a:p>
            <a:r>
              <a:rPr lang="zh-CN" altLang="en-US" sz="2400" spc="-113" dirty="0" smtClean="0">
                <a:solidFill>
                  <a:srgbClr val="FFFF00"/>
                </a:solidFill>
                <a:effectLst>
                  <a:outerShdw blurRad="12700" dist="12700" dir="2700000" algn="tl" rotWithShape="0">
                    <a:prstClr val="black">
                      <a:alpha val="40000"/>
                    </a:prstClr>
                  </a:outerShdw>
                </a:effectLst>
                <a:latin typeface="Gotham-Book" pitchFamily="50" charset="0"/>
                <a:cs typeface="Gotham-Book" pitchFamily="50" charset="0"/>
              </a:rPr>
              <a:t>我们正处于数据和技术爆炸增长的时代，</a:t>
            </a:r>
            <a:r>
              <a:rPr lang="zh-CN" altLang="en-US" sz="2400" spc="-113" dirty="0" smtClean="0">
                <a:solidFill>
                  <a:srgbClr val="FFFF00"/>
                </a:solidFill>
                <a:effectLst>
                  <a:outerShdw blurRad="12700" dist="12700" dir="2700000" algn="tl" rotWithShape="0">
                    <a:prstClr val="black">
                      <a:alpha val="40000"/>
                    </a:prstClr>
                  </a:outerShdw>
                </a:effectLst>
                <a:latin typeface="Gotham-Book" pitchFamily="50" charset="0"/>
                <a:cs typeface="Gotham-Book" pitchFamily="50" charset="0"/>
              </a:rPr>
              <a:t>超越历史总和</a:t>
            </a:r>
            <a:endParaRPr lang="en-US" sz="2400" spc="-113" dirty="0">
              <a:solidFill>
                <a:srgbClr val="FFFF00"/>
              </a:solidFill>
              <a:effectLst>
                <a:outerShdw blurRad="12700" dist="12700" dir="2700000" algn="tl" rotWithShape="0">
                  <a:prstClr val="black">
                    <a:alpha val="40000"/>
                  </a:prstClr>
                </a:outerShdw>
              </a:effectLst>
              <a:latin typeface="Gotham-Book" pitchFamily="50" charset="0"/>
              <a:cs typeface="Gotham-Book" pitchFamily="50" charset="0"/>
            </a:endParaRPr>
          </a:p>
        </p:txBody>
      </p:sp>
    </p:spTree>
    <p:extLst>
      <p:ext uri="{BB962C8B-B14F-4D97-AF65-F5344CB8AC3E}">
        <p14:creationId xmlns:p14="http://schemas.microsoft.com/office/powerpoint/2010/main" val="21377534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6" presetClass="emph" presetSubtype="0" accel="48000" decel="52000" fill="hold" nodeType="withEffect">
                                  <p:stCondLst>
                                    <p:cond delay="0"/>
                                  </p:stCondLst>
                                  <p:childTnLst>
                                    <p:animScale>
                                      <p:cBhvr>
                                        <p:cTn id="14" dur="30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and Round Single Corner Rectangle 89"/>
          <p:cNvSpPr/>
          <p:nvPr/>
        </p:nvSpPr>
        <p:spPr bwMode="auto">
          <a:xfrm flipH="1">
            <a:off x="543403" y="664622"/>
            <a:ext cx="8240075" cy="4464311"/>
          </a:xfrm>
          <a:prstGeom prst="snipRoundRect">
            <a:avLst>
              <a:gd name="adj1" fmla="val 50000"/>
              <a:gd name="adj2" fmla="val 0"/>
            </a:avLst>
          </a:prstGeom>
          <a:solidFill>
            <a:schemeClr val="bg2"/>
          </a:solidFill>
          <a:ln w="9525" cap="flat" cmpd="sng" algn="ctr">
            <a:noFill/>
            <a:prstDash val="solid"/>
            <a:round/>
            <a:headEnd type="none" w="med" len="med"/>
            <a:tailEnd type="none" w="med" len="med"/>
          </a:ln>
          <a:effectLst>
            <a:glow rad="266700">
              <a:schemeClr val="bg1">
                <a:alpha val="24000"/>
              </a:schemeClr>
            </a:glow>
            <a:softEdge rad="889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Verdana" charset="0"/>
            </a:endParaRPr>
          </a:p>
        </p:txBody>
      </p:sp>
      <p:sp>
        <p:nvSpPr>
          <p:cNvPr id="3" name="Snip and Round Single Corner Rectangle 90"/>
          <p:cNvSpPr/>
          <p:nvPr/>
        </p:nvSpPr>
        <p:spPr bwMode="auto">
          <a:xfrm flipH="1">
            <a:off x="762305" y="1598763"/>
            <a:ext cx="6276727" cy="3352150"/>
          </a:xfrm>
          <a:prstGeom prst="snipRoundRect">
            <a:avLst>
              <a:gd name="adj1" fmla="val 50000"/>
              <a:gd name="adj2" fmla="val 0"/>
            </a:avLst>
          </a:prstGeom>
          <a:solidFill>
            <a:schemeClr val="tx2">
              <a:lumMod val="40000"/>
              <a:lumOff val="60000"/>
            </a:schemeClr>
          </a:solidFill>
          <a:ln w="9525" cap="flat" cmpd="sng" algn="ctr">
            <a:noFill/>
            <a:prstDash val="solid"/>
            <a:round/>
            <a:headEnd type="none" w="med" len="med"/>
            <a:tailEnd type="none" w="med" len="med"/>
          </a:ln>
          <a:effectLst>
            <a:glow rad="266700">
              <a:schemeClr val="bg1">
                <a:alpha val="24000"/>
              </a:schemeClr>
            </a:glow>
            <a:softEdge rad="889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Verdana" charset="0"/>
            </a:endParaRPr>
          </a:p>
        </p:txBody>
      </p:sp>
      <p:sp>
        <p:nvSpPr>
          <p:cNvPr id="4" name="Snip and Round Single Corner Rectangle 91"/>
          <p:cNvSpPr/>
          <p:nvPr/>
        </p:nvSpPr>
        <p:spPr bwMode="auto">
          <a:xfrm flipH="1">
            <a:off x="984618" y="2522509"/>
            <a:ext cx="4165387" cy="2281996"/>
          </a:xfrm>
          <a:prstGeom prst="snipRoundRect">
            <a:avLst>
              <a:gd name="adj1" fmla="val 50000"/>
              <a:gd name="adj2" fmla="val 0"/>
            </a:avLst>
          </a:prstGeom>
          <a:solidFill>
            <a:schemeClr val="tx2">
              <a:lumMod val="60000"/>
              <a:lumOff val="40000"/>
            </a:schemeClr>
          </a:solidFill>
          <a:ln w="9525" cap="flat" cmpd="sng" algn="ctr">
            <a:noFill/>
            <a:prstDash val="solid"/>
            <a:round/>
            <a:headEnd type="none" w="med" len="med"/>
            <a:tailEnd type="none" w="med" len="med"/>
          </a:ln>
          <a:effectLst>
            <a:glow rad="266700">
              <a:schemeClr val="bg1">
                <a:alpha val="24000"/>
              </a:schemeClr>
            </a:glow>
            <a:softEdge rad="889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Verdana" charset="0"/>
            </a:endParaRPr>
          </a:p>
        </p:txBody>
      </p:sp>
      <p:sp>
        <p:nvSpPr>
          <p:cNvPr id="5" name="Snip and Round Single Corner Rectangle 92"/>
          <p:cNvSpPr/>
          <p:nvPr/>
        </p:nvSpPr>
        <p:spPr bwMode="auto">
          <a:xfrm flipH="1">
            <a:off x="1202810" y="3306249"/>
            <a:ext cx="2093197" cy="1295400"/>
          </a:xfrm>
          <a:prstGeom prst="snipRoundRect">
            <a:avLst>
              <a:gd name="adj1" fmla="val 50000"/>
              <a:gd name="adj2" fmla="val 0"/>
            </a:avLst>
          </a:prstGeom>
          <a:solidFill>
            <a:schemeClr val="tx2"/>
          </a:solidFill>
          <a:ln w="9525" cap="flat" cmpd="sng" algn="ctr">
            <a:noFill/>
            <a:prstDash val="solid"/>
            <a:round/>
            <a:headEnd type="none" w="med" len="med"/>
            <a:tailEnd type="none" w="med" len="med"/>
          </a:ln>
          <a:effectLst>
            <a:glow rad="266700">
              <a:schemeClr val="bg1">
                <a:alpha val="24000"/>
              </a:schemeClr>
            </a:glow>
            <a:softEdge rad="889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Pentagon 93"/>
          <p:cNvSpPr/>
          <p:nvPr/>
        </p:nvSpPr>
        <p:spPr bwMode="auto">
          <a:xfrm>
            <a:off x="1295400" y="4480026"/>
            <a:ext cx="7739912" cy="563413"/>
          </a:xfrm>
          <a:prstGeom prst="homePlate">
            <a:avLst>
              <a:gd name="adj" fmla="val 43133"/>
            </a:avLst>
          </a:prstGeom>
          <a:gradFill flip="none" rotWithShape="1">
            <a:gsLst>
              <a:gs pos="50000">
                <a:schemeClr val="accent1"/>
              </a:gs>
              <a:gs pos="0">
                <a:srgbClr val="FFFFFF"/>
              </a:gs>
            </a:gsLst>
            <a:lin ang="0" scaled="1"/>
            <a:tileRect/>
          </a:gra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Rectangle 94"/>
          <p:cNvSpPr/>
          <p:nvPr/>
        </p:nvSpPr>
        <p:spPr bwMode="auto">
          <a:xfrm>
            <a:off x="7164288" y="929825"/>
            <a:ext cx="1152128" cy="400110"/>
          </a:xfrm>
          <a:prstGeom prst="rect">
            <a:avLst/>
          </a:prstGeom>
          <a:noFill/>
          <a:ln w="9525" cap="flat" cmpd="sng" algn="ctr">
            <a:noFill/>
            <a:prstDash val="solid"/>
            <a:round/>
            <a:headEnd type="none" w="med" len="med"/>
            <a:tailEnd type="none" w="med" len="med"/>
          </a:ln>
          <a:effectLst>
            <a:outerShdw blurRad="228600" dir="2700000">
              <a:schemeClr val="bg1"/>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tx2"/>
                </a:solidFill>
                <a:effectLst>
                  <a:outerShdw blurRad="50800" dist="38100" dir="2700000">
                    <a:schemeClr val="bg1">
                      <a:alpha val="43000"/>
                    </a:schemeClr>
                  </a:outerShdw>
                </a:effectLst>
                <a:uLnTx/>
                <a:uFillTx/>
                <a:latin typeface="微软雅黑" panose="020B0503020204020204" pitchFamily="34" charset="-122"/>
                <a:ea typeface="微软雅黑" panose="020B0503020204020204" pitchFamily="34" charset="-122"/>
              </a:rPr>
              <a:t>大数据</a:t>
            </a:r>
            <a:endParaRPr kumimoji="0" lang="en-US" sz="2000" b="1" i="0" u="none" strike="noStrike" kern="0" cap="none" spc="0" normalizeH="0" baseline="0" noProof="0" dirty="0">
              <a:ln>
                <a:noFill/>
              </a:ln>
              <a:solidFill>
                <a:schemeClr val="tx2"/>
              </a:solidFill>
              <a:effectLst>
                <a:outerShdw blurRad="50800" dist="38100" dir="2700000">
                  <a:schemeClr val="bg1">
                    <a:alpha val="43000"/>
                  </a:schemeClr>
                </a:outerShdw>
              </a:effectLst>
              <a:uLnTx/>
              <a:uFillTx/>
              <a:latin typeface="微软雅黑" panose="020B0503020204020204" pitchFamily="34" charset="-122"/>
              <a:ea typeface="微软雅黑" panose="020B0503020204020204" pitchFamily="34" charset="-122"/>
            </a:endParaRPr>
          </a:p>
        </p:txBody>
      </p:sp>
      <p:sp>
        <p:nvSpPr>
          <p:cNvPr id="8" name="Pentagon 95"/>
          <p:cNvSpPr/>
          <p:nvPr/>
        </p:nvSpPr>
        <p:spPr bwMode="auto">
          <a:xfrm rot="16200000">
            <a:off x="-1434685" y="2289534"/>
            <a:ext cx="4497266" cy="1004039"/>
          </a:xfrm>
          <a:prstGeom prst="homePlate">
            <a:avLst>
              <a:gd name="adj" fmla="val 43133"/>
            </a:avLst>
          </a:prstGeom>
          <a:gradFill flip="none" rotWithShape="1">
            <a:gsLst>
              <a:gs pos="50000">
                <a:schemeClr val="accent1"/>
              </a:gs>
              <a:gs pos="0">
                <a:srgbClr val="FFFFFF"/>
              </a:gs>
            </a:gsLst>
            <a:lin ang="0" scaled="1"/>
            <a:tileRect/>
          </a:gra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Verdana"/>
              <a:cs typeface="+mn-cs"/>
            </a:endParaRPr>
          </a:p>
        </p:txBody>
      </p:sp>
      <p:sp>
        <p:nvSpPr>
          <p:cNvPr id="9" name="Rectangle 96"/>
          <p:cNvSpPr/>
          <p:nvPr/>
        </p:nvSpPr>
        <p:spPr bwMode="auto">
          <a:xfrm>
            <a:off x="5436096" y="1721913"/>
            <a:ext cx="1143818" cy="646331"/>
          </a:xfrm>
          <a:prstGeom prst="rect">
            <a:avLst/>
          </a:prstGeom>
          <a:noFill/>
          <a:ln w="9525" cap="flat" cmpd="sng" algn="ctr">
            <a:noFill/>
            <a:prstDash val="solid"/>
            <a:round/>
            <a:headEnd type="none" w="med" len="med"/>
            <a:tailEnd type="none" w="med" len="med"/>
          </a:ln>
          <a:effectLst>
            <a:outerShdw blurRad="228600" dir="2700000">
              <a:schemeClr val="bg1"/>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outerShdw blurRad="50800" dist="38100" dir="2700000">
                    <a:schemeClr val="bg1">
                      <a:alpha val="43000"/>
                    </a:schemeClr>
                  </a:outerShdw>
                </a:effectLst>
                <a:uLnTx/>
                <a:uFillTx/>
                <a:latin typeface="Verdana" panose="020B0604030504040204" pitchFamily="34" charset="0"/>
                <a:ea typeface="Verdana" panose="020B0604030504040204" pitchFamily="34" charset="0"/>
                <a:cs typeface="Verdana" panose="020B0604030504040204" pitchFamily="34" charset="0"/>
              </a:rPr>
              <a:t>WEB</a:t>
            </a:r>
            <a:endParaRPr lang="en-US" sz="2000" b="1" kern="0" dirty="0">
              <a:effectLst>
                <a:outerShdw blurRad="50800" dist="38100" dir="2700000">
                  <a:schemeClr val="bg1">
                    <a:alpha val="43000"/>
                  </a:schemeClr>
                </a:outerShdw>
              </a:effectLst>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dirty="0" smtClean="0">
                <a:ln>
                  <a:noFill/>
                </a:ln>
                <a:effectLst>
                  <a:outerShdw blurRad="50800" dist="38100" dir="2700000">
                    <a:schemeClr val="bg1">
                      <a:alpha val="43000"/>
                    </a:schemeClr>
                  </a:outerShdw>
                </a:effectLst>
                <a:uLnTx/>
                <a:uFillTx/>
                <a:latin typeface="微软雅黑" panose="020B0503020204020204" pitchFamily="34" charset="-122"/>
                <a:ea typeface="微软雅黑" panose="020B0503020204020204" pitchFamily="34" charset="-122"/>
                <a:cs typeface="Verdana" panose="020B0604030504040204" pitchFamily="34" charset="0"/>
              </a:rPr>
              <a:t>线上数据</a:t>
            </a:r>
            <a:endParaRPr kumimoji="0" lang="en-US" sz="1500" b="1" i="0" u="none" strike="noStrike" kern="0" cap="none" spc="0" normalizeH="0" baseline="0" noProof="0" dirty="0" smtClean="0">
              <a:ln>
                <a:noFill/>
              </a:ln>
              <a:effectLst>
                <a:outerShdw blurRad="50800" dist="38100" dir="2700000">
                  <a:schemeClr val="bg1">
                    <a:alpha val="43000"/>
                  </a:schemeClr>
                </a:outerShdw>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10" name="TextBox 97"/>
          <p:cNvSpPr txBox="1"/>
          <p:nvPr/>
        </p:nvSpPr>
        <p:spPr>
          <a:xfrm>
            <a:off x="298660" y="1735275"/>
            <a:ext cx="1040796" cy="276999"/>
          </a:xfrm>
          <a:prstGeom prst="rect">
            <a:avLst/>
          </a:prstGeom>
          <a:noFill/>
          <a:effectLst>
            <a:outerShdw blurRad="38100" dist="38100" dir="2700000">
              <a:schemeClr val="tx1">
                <a:lumMod val="50000"/>
                <a:alpha val="43000"/>
              </a:scheme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bg1"/>
                </a:solidFill>
                <a:effectLst/>
                <a:uLnTx/>
                <a:uFillTx/>
                <a:latin typeface="Verdana"/>
              </a:rPr>
              <a:t>Petabytes</a:t>
            </a:r>
          </a:p>
        </p:txBody>
      </p:sp>
      <p:sp>
        <p:nvSpPr>
          <p:cNvPr id="11" name="Rectangle 98"/>
          <p:cNvSpPr/>
          <p:nvPr/>
        </p:nvSpPr>
        <p:spPr bwMode="auto">
          <a:xfrm>
            <a:off x="3789040" y="2574991"/>
            <a:ext cx="1143000" cy="630942"/>
          </a:xfrm>
          <a:prstGeom prst="rect">
            <a:avLst/>
          </a:prstGeom>
          <a:noFill/>
          <a:ln w="9525" cap="flat" cmpd="sng" algn="ctr">
            <a:noFill/>
            <a:prstDash val="solid"/>
            <a:round/>
            <a:headEnd type="none" w="med" len="med"/>
            <a:tailEnd type="none" w="med" len="med"/>
          </a:ln>
          <a:effectLst>
            <a:outerShdw blurRad="228600" dir="2700000">
              <a:schemeClr val="bg1">
                <a:alpha val="72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bg1"/>
                </a:solidFill>
                <a:effectLst>
                  <a:outerShdw blurRad="50800" dist="38100" dir="2700000">
                    <a:srgbClr val="000000">
                      <a:alpha val="43000"/>
                    </a:srgbClr>
                  </a:outerShdw>
                </a:effectLst>
                <a:uLnTx/>
                <a:uFillTx/>
                <a:latin typeface="Verdana" panose="020B0604030504040204" pitchFamily="34" charset="0"/>
                <a:ea typeface="Verdana" panose="020B0604030504040204" pitchFamily="34" charset="0"/>
                <a:cs typeface="Verdana" panose="020B0604030504040204" pitchFamily="34" charset="0"/>
              </a:rPr>
              <a:t>CRM</a:t>
            </a: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500" b="1" kern="0" noProof="0" dirty="0" smtClean="0">
                <a:solidFill>
                  <a:schemeClr val="bg1"/>
                </a:solidFill>
                <a:effectLst>
                  <a:outerShdw blurRad="50800" dist="38100" dir="2700000">
                    <a:srgbClr val="000000">
                      <a:alpha val="43000"/>
                    </a:srgbClr>
                  </a:outerShdw>
                </a:effectLst>
                <a:latin typeface="微软雅黑" panose="020B0503020204020204" pitchFamily="34" charset="-122"/>
                <a:ea typeface="微软雅黑" panose="020B0503020204020204" pitchFamily="34" charset="-122"/>
                <a:cs typeface="Verdana" panose="020B0604030504040204" pitchFamily="34" charset="0"/>
              </a:rPr>
              <a:t>客户关系</a:t>
            </a:r>
            <a:endParaRPr kumimoji="0" lang="en-US" sz="1500" b="1" i="0" u="none" strike="noStrike" kern="0" cap="none" spc="0" normalizeH="0" baseline="0" noProof="0" dirty="0">
              <a:ln>
                <a:noFill/>
              </a:ln>
              <a:solidFill>
                <a:schemeClr val="bg1"/>
              </a:solidFill>
              <a:effectLst>
                <a:outerShdw blurRad="50800" dist="38100" dir="2700000">
                  <a:srgbClr val="000000">
                    <a:alpha val="43000"/>
                  </a:srgbClr>
                </a:outerShdw>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12" name="TextBox 99"/>
          <p:cNvSpPr txBox="1"/>
          <p:nvPr/>
        </p:nvSpPr>
        <p:spPr>
          <a:xfrm>
            <a:off x="299365" y="2654647"/>
            <a:ext cx="1039389" cy="276999"/>
          </a:xfrm>
          <a:prstGeom prst="rect">
            <a:avLst/>
          </a:prstGeom>
          <a:noFill/>
          <a:effectLst>
            <a:outerShdw blurRad="38100" dist="38100" dir="2700000">
              <a:schemeClr val="tx1">
                <a:lumMod val="50000"/>
                <a:alpha val="43000"/>
              </a:schemeClr>
            </a:outerShdw>
          </a:effectLst>
        </p:spPr>
        <p:txBody>
          <a:bodyPr wrap="square" rtlCol="0" anchor="ctr">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1400" b="1" u="none" strike="noStrike" kern="0" cap="none" spc="0" normalizeH="0" baseline="0">
                <a:ln>
                  <a:noFill/>
                </a:ln>
                <a:solidFill>
                  <a:sysClr val="windowText" lastClr="000000"/>
                </a:solidFill>
                <a:effectLst/>
                <a:uLnTx/>
                <a:uFillTx/>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bg1"/>
                </a:solidFill>
                <a:effectLst/>
                <a:uLnTx/>
                <a:uFillTx/>
                <a:latin typeface="Verdana"/>
              </a:rPr>
              <a:t>Terabytes</a:t>
            </a:r>
            <a:endParaRPr kumimoji="0" lang="en-US" sz="1200" b="1" i="0" u="none" strike="noStrike" kern="0" cap="none" spc="0" normalizeH="0" baseline="0" noProof="0" dirty="0">
              <a:ln>
                <a:noFill/>
              </a:ln>
              <a:solidFill>
                <a:schemeClr val="bg1"/>
              </a:solidFill>
              <a:effectLst/>
              <a:uLnTx/>
              <a:uFillTx/>
              <a:latin typeface="Verdana"/>
            </a:endParaRPr>
          </a:p>
        </p:txBody>
      </p:sp>
      <p:sp>
        <p:nvSpPr>
          <p:cNvPr id="13" name="TextBox 100"/>
          <p:cNvSpPr txBox="1"/>
          <p:nvPr/>
        </p:nvSpPr>
        <p:spPr>
          <a:xfrm>
            <a:off x="298660" y="3500409"/>
            <a:ext cx="1040796" cy="276999"/>
          </a:xfrm>
          <a:prstGeom prst="rect">
            <a:avLst/>
          </a:prstGeom>
          <a:noFill/>
          <a:effectLst>
            <a:outerShdw blurRad="38100" dist="38100" dir="2700000">
              <a:schemeClr val="tx1">
                <a:lumMod val="50000"/>
                <a:alpha val="43000"/>
              </a:schemeClr>
            </a:outerShdw>
          </a:effectLst>
        </p:spPr>
        <p:txBody>
          <a:bodyPr wrap="square" rtlCol="0" anchor="ctr">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1400" b="1" u="none" strike="noStrike" kern="0" cap="none" spc="0" normalizeH="0" baseline="0">
                <a:ln>
                  <a:noFill/>
                </a:ln>
                <a:solidFill>
                  <a:sysClr val="windowText" lastClr="000000"/>
                </a:solidFill>
                <a:effectLst/>
                <a:uLnTx/>
                <a:uFillTx/>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bg1"/>
                </a:solidFill>
                <a:effectLst/>
                <a:uLnTx/>
                <a:uFillTx/>
                <a:latin typeface="Verdana"/>
              </a:rPr>
              <a:t>Gigabytes</a:t>
            </a:r>
            <a:endParaRPr kumimoji="0" lang="en-US" sz="1200" b="1" i="0" u="none" strike="noStrike" kern="0" cap="none" spc="0" normalizeH="0" baseline="0" noProof="0" dirty="0">
              <a:ln>
                <a:noFill/>
              </a:ln>
              <a:solidFill>
                <a:schemeClr val="bg1"/>
              </a:solidFill>
              <a:effectLst/>
              <a:uLnTx/>
              <a:uFillTx/>
              <a:latin typeface="Verdana"/>
            </a:endParaRPr>
          </a:p>
        </p:txBody>
      </p:sp>
      <p:sp>
        <p:nvSpPr>
          <p:cNvPr id="14" name="Rectangle 101"/>
          <p:cNvSpPr/>
          <p:nvPr/>
        </p:nvSpPr>
        <p:spPr bwMode="auto">
          <a:xfrm>
            <a:off x="2150436" y="3395227"/>
            <a:ext cx="1125420" cy="630942"/>
          </a:xfrm>
          <a:prstGeom prst="rect">
            <a:avLst/>
          </a:prstGeom>
          <a:noFill/>
          <a:ln w="9525" cap="flat" cmpd="sng" algn="ctr">
            <a:noFill/>
            <a:prstDash val="solid"/>
            <a:round/>
            <a:headEnd type="none" w="med" len="med"/>
            <a:tailEnd type="none" w="med" len="med"/>
          </a:ln>
          <a:effectLst>
            <a:outerShdw blurRad="228600" dir="2700000">
              <a:schemeClr val="bg1">
                <a:alpha val="7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smtClean="0">
                <a:solidFill>
                  <a:schemeClr val="bg1">
                    <a:lumMod val="85000"/>
                  </a:schemeClr>
                </a:solidFill>
                <a:effectLst>
                  <a:outerShdw blurRad="50800" dist="38100" dir="2700000">
                    <a:schemeClr val="tx1">
                      <a:alpha val="43000"/>
                    </a:schemeClr>
                  </a:outerShdw>
                </a:effectLst>
                <a:uLnTx/>
                <a:uFillTx/>
                <a:latin typeface="Verdana" panose="020B0604030504040204" pitchFamily="34" charset="0"/>
                <a:ea typeface="Verdana" panose="020B0604030504040204" pitchFamily="34" charset="0"/>
                <a:cs typeface="Verdana" panose="020B0604030504040204" pitchFamily="34" charset="0"/>
              </a:rPr>
              <a:t>ERP</a:t>
            </a: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500" b="1" kern="0" dirty="0" smtClean="0">
                <a:solidFill>
                  <a:schemeClr val="bg1">
                    <a:lumMod val="85000"/>
                  </a:schemeClr>
                </a:solidFill>
                <a:effectLst>
                  <a:outerShdw blurRad="50800" dist="38100" dir="2700000">
                    <a:schemeClr val="tx1">
                      <a:alpha val="43000"/>
                    </a:schemeClr>
                  </a:outerShdw>
                </a:effectLst>
                <a:latin typeface="微软雅黑" panose="020B0503020204020204" pitchFamily="34" charset="-122"/>
                <a:ea typeface="微软雅黑" panose="020B0503020204020204" pitchFamily="34" charset="-122"/>
                <a:cs typeface="Verdana" panose="020B0604030504040204" pitchFamily="34" charset="0"/>
              </a:rPr>
              <a:t>企业系统</a:t>
            </a:r>
            <a:endParaRPr kumimoji="0" lang="en-US" sz="1500" b="1" i="0" u="none" strike="noStrike" kern="0" cap="none" spc="0" normalizeH="0" baseline="0" noProof="0" dirty="0">
              <a:solidFill>
                <a:schemeClr val="bg1">
                  <a:lumMod val="85000"/>
                </a:schemeClr>
              </a:solidFill>
              <a:effectLst>
                <a:outerShdw blurRad="50800" dist="38100" dir="2700000">
                  <a:schemeClr val="tx1">
                    <a:alpha val="43000"/>
                  </a:schemeClr>
                </a:outerShdw>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15" name="TextBox 102"/>
          <p:cNvSpPr txBox="1"/>
          <p:nvPr/>
        </p:nvSpPr>
        <p:spPr>
          <a:xfrm>
            <a:off x="311922" y="833409"/>
            <a:ext cx="1014272" cy="276999"/>
          </a:xfrm>
          <a:prstGeom prst="rect">
            <a:avLst/>
          </a:prstGeom>
          <a:noFill/>
          <a:ln w="11429" cap="flat" cmpd="sng" algn="ctr">
            <a:noFill/>
            <a:prstDash val="sysDash"/>
          </a:ln>
          <a:effectLst>
            <a:outerShdw blurRad="38100" dist="38100" dir="2700000">
              <a:schemeClr val="tx1">
                <a:lumMod val="50000"/>
                <a:alpha val="43000"/>
              </a:schemeClr>
            </a:outerShdw>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bg1"/>
                </a:solidFill>
                <a:effectLst/>
                <a:uLnTx/>
                <a:uFillTx/>
                <a:latin typeface="Verdana"/>
                <a:cs typeface="+mn-cs"/>
              </a:rPr>
              <a:t>Exabytes</a:t>
            </a:r>
            <a:endParaRPr kumimoji="0" lang="en-US" sz="1200" b="1" i="0" u="none" strike="noStrike" kern="0" cap="none" spc="0" normalizeH="0" baseline="0" noProof="0" dirty="0">
              <a:ln>
                <a:noFill/>
              </a:ln>
              <a:solidFill>
                <a:schemeClr val="bg1"/>
              </a:solidFill>
              <a:effectLst/>
              <a:uLnTx/>
              <a:uFillTx/>
              <a:latin typeface="Verdana"/>
              <a:cs typeface="+mn-cs"/>
            </a:endParaRPr>
          </a:p>
        </p:txBody>
      </p:sp>
      <p:sp>
        <p:nvSpPr>
          <p:cNvPr id="16" name="Rectangle 103"/>
          <p:cNvSpPr/>
          <p:nvPr/>
        </p:nvSpPr>
        <p:spPr>
          <a:xfrm>
            <a:off x="1681160" y="4586970"/>
            <a:ext cx="7239000" cy="307777"/>
          </a:xfrm>
          <a:prstGeom prst="rect">
            <a:avLst/>
          </a:prstGeom>
          <a:effectLst>
            <a:outerShdw blurRad="38100" dist="38100" dir="2700000">
              <a:schemeClr val="tx1">
                <a:lumMod val="50000"/>
                <a:alpha val="43000"/>
              </a:schemeClr>
            </a:outerShdw>
          </a:effectLst>
        </p:spPr>
        <p:txBody>
          <a:bodyPr wrap="square" anchor="ctr">
            <a:spAutoFit/>
          </a:bodyPr>
          <a:lstStyle/>
          <a:p>
            <a:pPr lvl="0" algn="ctr" eaLnBrk="0" hangingPunct="0">
              <a:defRPr/>
            </a:pPr>
            <a:r>
              <a:rPr lang="zh-CN" altLang="en-US" sz="1400" b="1" kern="0" dirty="0">
                <a:solidFill>
                  <a:schemeClr val="bg1"/>
                </a:solidFill>
                <a:latin typeface="微软雅黑" panose="020B0503020204020204" pitchFamily="34" charset="-122"/>
                <a:ea typeface="微软雅黑" panose="020B0503020204020204" pitchFamily="34" charset="-122"/>
              </a:rPr>
              <a:t>数据多样性和</a:t>
            </a:r>
            <a:r>
              <a:rPr lang="zh-CN" altLang="en-US" sz="1400" b="1" kern="0" dirty="0" smtClean="0">
                <a:solidFill>
                  <a:schemeClr val="bg1"/>
                </a:solidFill>
                <a:latin typeface="微软雅黑" panose="020B0503020204020204" pitchFamily="34" charset="-122"/>
                <a:ea typeface="微软雅黑" panose="020B0503020204020204" pitchFamily="34" charset="-122"/>
              </a:rPr>
              <a:t>复杂性的增长</a:t>
            </a:r>
            <a:endParaRPr kumimoji="0" 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Right Arrow 104"/>
          <p:cNvSpPr/>
          <p:nvPr/>
        </p:nvSpPr>
        <p:spPr bwMode="auto">
          <a:xfrm rot="19900945">
            <a:off x="2968166" y="3228020"/>
            <a:ext cx="1049153" cy="381000"/>
          </a:xfrm>
          <a:prstGeom prst="rightArrow">
            <a:avLst/>
          </a:prstGeom>
          <a:gradFill flip="none" rotWithShape="1">
            <a:gsLst>
              <a:gs pos="0">
                <a:srgbClr val="FFFFFF">
                  <a:alpha val="0"/>
                </a:srgbClr>
              </a:gs>
              <a:gs pos="100000">
                <a:schemeClr val="tx2">
                  <a:lumMod val="20000"/>
                  <a:lumOff val="80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Right Arrow 105"/>
          <p:cNvSpPr/>
          <p:nvPr/>
        </p:nvSpPr>
        <p:spPr bwMode="auto">
          <a:xfrm rot="19900945">
            <a:off x="4725649" y="2300066"/>
            <a:ext cx="960667" cy="381000"/>
          </a:xfrm>
          <a:prstGeom prst="rightArrow">
            <a:avLst/>
          </a:prstGeom>
          <a:gradFill flip="none" rotWithShape="1">
            <a:gsLst>
              <a:gs pos="0">
                <a:srgbClr val="FFFFFF">
                  <a:alpha val="0"/>
                </a:srgbClr>
              </a:gs>
              <a:gs pos="100000">
                <a:srgbClr val="585B5D"/>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Right Arrow 106"/>
          <p:cNvSpPr/>
          <p:nvPr/>
        </p:nvSpPr>
        <p:spPr bwMode="auto">
          <a:xfrm rot="19900945">
            <a:off x="6387030" y="1373597"/>
            <a:ext cx="1097280" cy="381000"/>
          </a:xfrm>
          <a:prstGeom prst="rightArrow">
            <a:avLst/>
          </a:prstGeom>
          <a:gradFill flip="none" rotWithShape="1">
            <a:gsLst>
              <a:gs pos="0">
                <a:srgbClr val="FFFFFF">
                  <a:alpha val="0"/>
                </a:srgbClr>
              </a:gs>
              <a:gs pos="100000">
                <a:schemeClr val="tx2"/>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0" name="Group 60"/>
          <p:cNvGrpSpPr/>
          <p:nvPr/>
        </p:nvGrpSpPr>
        <p:grpSpPr>
          <a:xfrm>
            <a:off x="1447159" y="921815"/>
            <a:ext cx="7174772" cy="3451234"/>
            <a:chOff x="1345980" y="1671189"/>
            <a:chExt cx="7174772" cy="3451234"/>
          </a:xfrm>
        </p:grpSpPr>
        <p:sp>
          <p:nvSpPr>
            <p:cNvPr id="21" name="TextBox 108"/>
            <p:cNvSpPr txBox="1"/>
            <p:nvPr/>
          </p:nvSpPr>
          <p:spPr>
            <a:xfrm>
              <a:off x="3145416" y="1679653"/>
              <a:ext cx="1786637" cy="244682"/>
            </a:xfrm>
            <a:prstGeom prst="rect">
              <a:avLst/>
            </a:prstGeom>
            <a:noFill/>
          </p:spPr>
          <p:txBody>
            <a:bodyPr wrap="square" rtlCol="0" anchor="ctr">
              <a:spAutoFit/>
            </a:bodyPr>
            <a:lstStyle/>
            <a:p>
              <a:pPr lvl="0" algn="ctr">
                <a:lnSpc>
                  <a:spcPct val="90000"/>
                </a:lnSpc>
                <a:defRPr/>
              </a:pPr>
              <a:r>
                <a:rPr lang="zh-CN" altLang="en-US" sz="1100" b="1" kern="0" dirty="0">
                  <a:solidFill>
                    <a:srgbClr val="1B447D"/>
                  </a:solidFill>
                  <a:latin typeface="微软雅黑" panose="020B0503020204020204" pitchFamily="34" charset="-122"/>
                  <a:ea typeface="微软雅黑" panose="020B0503020204020204" pitchFamily="34" charset="-122"/>
                </a:rPr>
                <a:t>用户生成内容</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2" name="TextBox 109"/>
            <p:cNvSpPr txBox="1"/>
            <p:nvPr/>
          </p:nvSpPr>
          <p:spPr>
            <a:xfrm>
              <a:off x="3132617" y="2078083"/>
              <a:ext cx="179272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移动</a:t>
              </a:r>
              <a:r>
                <a:rPr kumimoji="0" 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Web</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3" name="TextBox 110"/>
            <p:cNvSpPr txBox="1"/>
            <p:nvPr/>
          </p:nvSpPr>
          <p:spPr>
            <a:xfrm>
              <a:off x="6731491" y="4860813"/>
              <a:ext cx="1772799"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solidFill>
                    <a:srgbClr val="1B447D"/>
                  </a:solidFill>
                  <a:latin typeface="微软雅黑" panose="020B0503020204020204" pitchFamily="34" charset="-122"/>
                  <a:ea typeface="微软雅黑" panose="020B0503020204020204" pitchFamily="34" charset="-122"/>
                </a:rPr>
                <a:t>短信</a:t>
              </a:r>
              <a:r>
                <a:rPr kumimoji="0" 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a:t>
              </a:r>
              <a:r>
                <a:rPr kumimoji="0" lang="zh-CN" altLang="en-US" sz="1100" b="1" i="0" u="none" strike="noStrike" kern="0" cap="none" spc="0" normalizeH="0" baseline="0" noProof="0" smtClean="0">
                  <a:ln>
                    <a:noFill/>
                  </a:ln>
                  <a:solidFill>
                    <a:srgbClr val="1B447D"/>
                  </a:solidFill>
                  <a:effectLst/>
                  <a:uLnTx/>
                  <a:uFillTx/>
                  <a:latin typeface="微软雅黑" panose="020B0503020204020204" pitchFamily="34" charset="-122"/>
                  <a:ea typeface="微软雅黑" panose="020B0503020204020204" pitchFamily="34" charset="-122"/>
                </a:rPr>
                <a:t>彩信</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4" name="TextBox 111"/>
            <p:cNvSpPr txBox="1"/>
            <p:nvPr/>
          </p:nvSpPr>
          <p:spPr>
            <a:xfrm>
              <a:off x="4925345" y="2078083"/>
              <a:ext cx="1789198"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smtClean="0">
                  <a:solidFill>
                    <a:srgbClr val="1B447D"/>
                  </a:solidFill>
                  <a:latin typeface="微软雅黑" panose="020B0503020204020204" pitchFamily="34" charset="-122"/>
                  <a:ea typeface="微软雅黑" panose="020B0503020204020204" pitchFamily="34" charset="-122"/>
                </a:rPr>
                <a:t>情绪数据</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5" name="TextBox 112"/>
            <p:cNvSpPr txBox="1"/>
            <p:nvPr/>
          </p:nvSpPr>
          <p:spPr>
            <a:xfrm>
              <a:off x="6715028" y="2415202"/>
              <a:ext cx="1805724" cy="397032"/>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线上</a:t>
              </a:r>
              <a:r>
                <a:rPr kumimoji="0" lang="en-US" altLang="zh-CN"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a:t>
              </a: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线下</a:t>
              </a:r>
              <a:endParaRPr kumimoji="0" lang="en-US" altLang="zh-CN"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调研统计</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6" name="TextBox 113"/>
            <p:cNvSpPr txBox="1"/>
            <p:nvPr/>
          </p:nvSpPr>
          <p:spPr>
            <a:xfrm>
              <a:off x="6731491" y="3442431"/>
              <a:ext cx="1772799"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a:solidFill>
                    <a:srgbClr val="1B447D"/>
                  </a:solidFill>
                  <a:latin typeface="微软雅黑" panose="020B0503020204020204" pitchFamily="34" charset="-122"/>
                  <a:ea typeface="微软雅黑" panose="020B0503020204020204" pitchFamily="34" charset="-122"/>
                </a:rPr>
                <a:t>高</a:t>
              </a:r>
              <a:r>
                <a:rPr lang="zh-CN" altLang="en-US" sz="1100" kern="0" dirty="0" smtClean="0">
                  <a:solidFill>
                    <a:srgbClr val="1B447D"/>
                  </a:solidFill>
                  <a:latin typeface="微软雅黑" panose="020B0503020204020204" pitchFamily="34" charset="-122"/>
                  <a:ea typeface="微软雅黑" panose="020B0503020204020204" pitchFamily="34" charset="-122"/>
                </a:rPr>
                <a:t>清视频</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7" name="TextBox 114"/>
            <p:cNvSpPr txBox="1"/>
            <p:nvPr/>
          </p:nvSpPr>
          <p:spPr>
            <a:xfrm>
              <a:off x="6731491" y="3885591"/>
              <a:ext cx="1772799"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lvl="0">
                <a:defRPr/>
              </a:pPr>
              <a:r>
                <a:rPr lang="zh-CN" altLang="en-US" sz="1100" kern="0" dirty="0" smtClean="0">
                  <a:solidFill>
                    <a:srgbClr val="1B447D"/>
                  </a:solidFill>
                  <a:latin typeface="微软雅黑" panose="020B0503020204020204" pitchFamily="34" charset="-122"/>
                  <a:ea typeface="微软雅黑" panose="020B0503020204020204" pitchFamily="34" charset="-122"/>
                </a:rPr>
                <a:t>语音转化文本</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8" name="TextBox 115"/>
            <p:cNvSpPr txBox="1"/>
            <p:nvPr/>
          </p:nvSpPr>
          <p:spPr>
            <a:xfrm>
              <a:off x="6715028" y="4294913"/>
              <a:ext cx="1805724" cy="397032"/>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产品</a:t>
              </a:r>
              <a:r>
                <a:rPr kumimoji="0" 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a:t>
              </a: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服务</a:t>
              </a:r>
              <a:endParaRPr kumimoji="0" lang="en-US" altLang="zh-CN"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日志</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29" name="TextBox 116"/>
            <p:cNvSpPr txBox="1"/>
            <p:nvPr/>
          </p:nvSpPr>
          <p:spPr>
            <a:xfrm>
              <a:off x="4925767" y="1671189"/>
              <a:ext cx="1805724"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社交网络</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30" name="TextBox 117"/>
            <p:cNvSpPr txBox="1"/>
            <p:nvPr/>
          </p:nvSpPr>
          <p:spPr>
            <a:xfrm>
              <a:off x="6731491" y="2927333"/>
              <a:ext cx="1772799" cy="397032"/>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200" b="1">
                  <a:solidFill>
                    <a:srgbClr val="000000">
                      <a:lumMod val="75000"/>
                      <a:lumOff val="25000"/>
                    </a:srgbClr>
                  </a:solidFill>
                  <a:latin typeface="Verdana"/>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业务数据</a:t>
              </a:r>
              <a:endParaRPr kumimoji="0" lang="en-US" altLang="zh-CN"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1B447D"/>
                  </a:solidFill>
                  <a:effectLst/>
                  <a:uLnTx/>
                  <a:uFillTx/>
                  <a:latin typeface="微软雅黑" panose="020B0503020204020204" pitchFamily="34" charset="-122"/>
                  <a:ea typeface="微软雅黑" panose="020B0503020204020204" pitchFamily="34" charset="-122"/>
                </a:rPr>
                <a:t>导入</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sp>
          <p:nvSpPr>
            <p:cNvPr id="31" name="TextBox 118"/>
            <p:cNvSpPr txBox="1"/>
            <p:nvPr/>
          </p:nvSpPr>
          <p:spPr>
            <a:xfrm>
              <a:off x="1345980" y="2078083"/>
              <a:ext cx="1789682"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lvl="0">
                <a:defRPr/>
              </a:pPr>
              <a:r>
                <a:rPr lang="zh-CN" altLang="en-US" kern="0" dirty="0">
                  <a:solidFill>
                    <a:srgbClr val="1B447D"/>
                  </a:solidFill>
                  <a:latin typeface="微软雅黑" panose="020B0503020204020204" pitchFamily="34" charset="-122"/>
                  <a:ea typeface="微软雅黑" panose="020B0503020204020204" pitchFamily="34" charset="-122"/>
                </a:rPr>
                <a:t>用户</a:t>
              </a:r>
              <a:r>
                <a:rPr lang="zh-CN" altLang="en-US" kern="0" dirty="0" smtClean="0">
                  <a:solidFill>
                    <a:srgbClr val="1B447D"/>
                  </a:solidFill>
                  <a:latin typeface="微软雅黑" panose="020B0503020204020204" pitchFamily="34" charset="-122"/>
                  <a:ea typeface="微软雅黑" panose="020B0503020204020204" pitchFamily="34" charset="-122"/>
                </a:rPr>
                <a:t>点击路径</a:t>
              </a:r>
              <a:endParaRPr kumimoji="0" lang="en-US" sz="1100" b="1" i="0" u="none" strike="noStrike" kern="0" cap="none" spc="0" normalizeH="0" baseline="0" noProof="0" dirty="0">
                <a:ln>
                  <a:noFill/>
                </a:ln>
                <a:solidFill>
                  <a:srgbClr val="1B447D"/>
                </a:solidFill>
                <a:effectLst/>
                <a:uLnTx/>
                <a:uFillTx/>
                <a:latin typeface="微软雅黑" panose="020B0503020204020204" pitchFamily="34" charset="-122"/>
                <a:ea typeface="微软雅黑" panose="020B0503020204020204" pitchFamily="34" charset="-122"/>
              </a:endParaRPr>
            </a:p>
          </p:txBody>
        </p:sp>
      </p:grpSp>
      <p:sp>
        <p:nvSpPr>
          <p:cNvPr id="32" name="TextBox 119"/>
          <p:cNvSpPr txBox="1"/>
          <p:nvPr/>
        </p:nvSpPr>
        <p:spPr>
          <a:xfrm>
            <a:off x="1447159" y="1828448"/>
            <a:ext cx="1786637" cy="261610"/>
          </a:xfrm>
          <a:prstGeom prst="rect">
            <a:avLst/>
          </a:prstGeom>
          <a:noFill/>
        </p:spPr>
        <p:txBody>
          <a:bodyPr wrap="square" rtlCol="0">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smtClean="0">
                <a:latin typeface="微软雅黑" panose="020B0503020204020204" pitchFamily="34" charset="-122"/>
                <a:ea typeface="微软雅黑" panose="020B0503020204020204" pitchFamily="34" charset="-122"/>
              </a:rPr>
              <a:t>网站日志</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3" name="TextBox 120"/>
          <p:cNvSpPr txBox="1"/>
          <p:nvPr/>
        </p:nvSpPr>
        <p:spPr>
          <a:xfrm>
            <a:off x="1439887" y="2162779"/>
            <a:ext cx="1796954"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营销活动历史</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4" name="TextBox 121"/>
          <p:cNvSpPr txBox="1"/>
          <p:nvPr/>
        </p:nvSpPr>
        <p:spPr>
          <a:xfrm>
            <a:off x="3236841" y="2162779"/>
            <a:ext cx="1806146" cy="261610"/>
          </a:xfrm>
          <a:prstGeom prst="rect">
            <a:avLst/>
          </a:prstGeom>
          <a:noFill/>
        </p:spPr>
        <p:txBody>
          <a:bodyPr wrap="square"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A/B</a:t>
            </a:r>
            <a:r>
              <a:rPr kumimoji="0" lang="zh-CN" altLang="en-US" sz="1100" b="1" i="0" u="none" strike="noStrike" kern="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测试</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5" name="TextBox 122"/>
          <p:cNvSpPr txBox="1"/>
          <p:nvPr/>
        </p:nvSpPr>
        <p:spPr>
          <a:xfrm>
            <a:off x="3246595" y="1828448"/>
            <a:ext cx="1796392" cy="261610"/>
          </a:xfrm>
          <a:prstGeom prst="rect">
            <a:avLst/>
          </a:prstGeom>
          <a:noFill/>
        </p:spPr>
        <p:txBody>
          <a:bodyPr wrap="square" rtlCol="0">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动态定价</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6" name="TextBox 123"/>
          <p:cNvSpPr txBox="1"/>
          <p:nvPr/>
        </p:nvSpPr>
        <p:spPr>
          <a:xfrm>
            <a:off x="5026524" y="2669439"/>
            <a:ext cx="1806146" cy="261610"/>
          </a:xfrm>
          <a:prstGeom prst="rect">
            <a:avLst/>
          </a:prstGeom>
          <a:noFill/>
        </p:spPr>
        <p:txBody>
          <a:bodyPr wrap="square" rtlCol="0">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网络关联性</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7" name="TextBox 124"/>
          <p:cNvSpPr txBox="1"/>
          <p:nvPr/>
        </p:nvSpPr>
        <p:spPr>
          <a:xfrm>
            <a:off x="5026524" y="3125299"/>
            <a:ext cx="1806146" cy="261610"/>
          </a:xfrm>
          <a:prstGeom prst="rect">
            <a:avLst/>
          </a:prstGeom>
          <a:noFill/>
        </p:spPr>
        <p:txBody>
          <a:bodyPr wrap="square" rtlCol="0">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lvl="0" algn="ctr">
              <a:defRPr/>
            </a:pPr>
            <a:r>
              <a:rPr lang="zh-CN" altLang="en-US" kern="0" dirty="0">
                <a:latin typeface="微软雅黑" panose="020B0503020204020204" pitchFamily="34" charset="-122"/>
                <a:ea typeface="微软雅黑" panose="020B0503020204020204" pitchFamily="34" charset="-122"/>
              </a:rPr>
              <a:t>搜索营销</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8" name="TextBox 125"/>
          <p:cNvSpPr txBox="1"/>
          <p:nvPr/>
        </p:nvSpPr>
        <p:spPr>
          <a:xfrm>
            <a:off x="5026526" y="3607901"/>
            <a:ext cx="1789683" cy="244682"/>
          </a:xfrm>
          <a:prstGeom prst="rect">
            <a:avLst/>
          </a:prstGeom>
          <a:noFill/>
        </p:spPr>
        <p:txBody>
          <a:bodyPr wrap="square" rtlCol="0" anchor="ctr">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lvl="0" algn="ctr">
              <a:lnSpc>
                <a:spcPct val="90000"/>
              </a:lnSpc>
              <a:defRPr/>
            </a:pPr>
            <a:r>
              <a:rPr lang="zh-CN" altLang="en-US" kern="0" dirty="0" smtClean="0">
                <a:latin typeface="微软雅黑" panose="020B0503020204020204" pitchFamily="34" charset="-122"/>
                <a:ea typeface="微软雅黑" panose="020B0503020204020204" pitchFamily="34" charset="-122"/>
              </a:rPr>
              <a:t>客户行为</a:t>
            </a:r>
            <a:r>
              <a:rPr lang="zh-CN" altLang="en-US" kern="0" dirty="0">
                <a:latin typeface="微软雅黑" panose="020B0503020204020204" pitchFamily="34" charset="-122"/>
                <a:ea typeface="微软雅黑" panose="020B0503020204020204" pitchFamily="34" charset="-122"/>
              </a:rPr>
              <a:t>定位</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9" name="TextBox 126"/>
          <p:cNvSpPr txBox="1"/>
          <p:nvPr/>
        </p:nvSpPr>
        <p:spPr>
          <a:xfrm>
            <a:off x="5022890" y="4111439"/>
            <a:ext cx="1793319" cy="261610"/>
          </a:xfrm>
          <a:prstGeom prst="rect">
            <a:avLst/>
          </a:prstGeom>
          <a:noFill/>
        </p:spPr>
        <p:txBody>
          <a:bodyPr wrap="square" rtlCol="0" anchor="b">
            <a:spAutoFit/>
          </a:bodyPr>
          <a:lstStyle>
            <a:defPPr>
              <a:defRPr lang="en-US"/>
            </a:defPPr>
            <a:lvl1pPr marL="0" marR="0" lvl="0" indent="0" algn="r" defTabSz="914400" eaLnBrk="1" fontAlgn="auto" latinLnBrk="0" hangingPunct="1">
              <a:lnSpc>
                <a:spcPct val="100000"/>
              </a:lnSpc>
              <a:spcBef>
                <a:spcPts val="0"/>
              </a:spcBef>
              <a:spcAft>
                <a:spcPts val="0"/>
              </a:spcAft>
              <a:buClrTx/>
              <a:buSzTx/>
              <a:buFontTx/>
              <a:buNone/>
              <a:tabLst/>
              <a:defRPr sz="1100" b="1">
                <a:solidFill>
                  <a:srgbClr val="000000">
                    <a:lumMod val="75000"/>
                    <a:lumOff val="25000"/>
                  </a:srgbClr>
                </a:solidFill>
                <a:latin typeface="Verdana"/>
              </a:defRPr>
            </a:lvl1pPr>
          </a:lstStyle>
          <a:p>
            <a:pPr lvl="0" algn="ctr">
              <a:defRPr/>
            </a:pPr>
            <a:r>
              <a:rPr lang="zh-CN" altLang="en-US" kern="0" dirty="0">
                <a:latin typeface="微软雅黑" panose="020B0503020204020204" pitchFamily="34" charset="-122"/>
                <a:ea typeface="微软雅黑" panose="020B0503020204020204" pitchFamily="34" charset="-122"/>
              </a:rPr>
              <a:t>动态漏斗</a:t>
            </a:r>
            <a:endParaRPr kumimoji="0" 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40" name="Rectangle 127"/>
          <p:cNvSpPr/>
          <p:nvPr/>
        </p:nvSpPr>
        <p:spPr>
          <a:xfrm>
            <a:off x="2200548" y="4128367"/>
            <a:ext cx="896955" cy="244682"/>
          </a:xfrm>
          <a:prstGeom prst="rect">
            <a:avLst/>
          </a:prstGeom>
          <a:noFill/>
        </p:spPr>
        <p:txBody>
          <a:bodyPr wrap="square" lIns="0" r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chemeClr val="bg1">
                    <a:lumMod val="85000"/>
                  </a:schemeClr>
                </a:solidFill>
                <a:effectLst/>
                <a:uLnTx/>
                <a:uFillTx/>
                <a:latin typeface="微软雅黑" panose="020B0503020204020204" pitchFamily="34" charset="-122"/>
                <a:ea typeface="微软雅黑" panose="020B0503020204020204" pitchFamily="34" charset="-122"/>
              </a:rPr>
              <a:t>支付信息</a:t>
            </a:r>
            <a:endParaRPr kumimoji="0" lang="en-US" sz="1100" b="1" i="0" u="none" strike="noStrike" kern="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p:txBody>
      </p:sp>
      <p:sp>
        <p:nvSpPr>
          <p:cNvPr id="41" name="TextBox 128"/>
          <p:cNvSpPr txBox="1"/>
          <p:nvPr/>
        </p:nvSpPr>
        <p:spPr>
          <a:xfrm>
            <a:off x="3236842" y="4111439"/>
            <a:ext cx="1789683" cy="261610"/>
          </a:xfrm>
          <a:prstGeom prst="rect">
            <a:avLst/>
          </a:prstGeom>
          <a:noFill/>
        </p:spPr>
        <p:txBody>
          <a:bodyPr wrap="square"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客服支持</a:t>
            </a:r>
            <a:endParaRPr kumimoji="0" lang="en-US"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 name="TextBox 129"/>
          <p:cNvSpPr txBox="1"/>
          <p:nvPr/>
        </p:nvSpPr>
        <p:spPr>
          <a:xfrm>
            <a:off x="3246597" y="3599437"/>
            <a:ext cx="1789683" cy="2616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顾客接触</a:t>
            </a:r>
            <a:endParaRPr kumimoji="0" lang="en-US"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Rectangle 130"/>
          <p:cNvSpPr/>
          <p:nvPr/>
        </p:nvSpPr>
        <p:spPr>
          <a:xfrm>
            <a:off x="1383809" y="3589693"/>
            <a:ext cx="889682" cy="244682"/>
          </a:xfrm>
          <a:prstGeom prst="rect">
            <a:avLst/>
          </a:prstGeom>
          <a:noFill/>
        </p:spPr>
        <p:txBody>
          <a:bodyPr wrap="square" lIns="0" rIns="0"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chemeClr val="bg1">
                    <a:lumMod val="85000"/>
                  </a:schemeClr>
                </a:solidFill>
                <a:effectLst/>
                <a:uLnTx/>
                <a:uFillTx/>
                <a:latin typeface="微软雅黑" panose="020B0503020204020204" pitchFamily="34" charset="-122"/>
                <a:ea typeface="微软雅黑" panose="020B0503020204020204" pitchFamily="34" charset="-122"/>
              </a:rPr>
              <a:t>购买明细</a:t>
            </a:r>
            <a:endParaRPr kumimoji="0" lang="en-US" sz="1100" b="1" i="0" u="none" strike="noStrike" kern="0" cap="none" spc="0" normalizeH="0" baseline="0" noProof="0" dirty="0" smtClean="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p:txBody>
      </p:sp>
      <p:sp>
        <p:nvSpPr>
          <p:cNvPr id="44" name="Rectangle 131"/>
          <p:cNvSpPr/>
          <p:nvPr/>
        </p:nvSpPr>
        <p:spPr>
          <a:xfrm>
            <a:off x="1383809" y="4119903"/>
            <a:ext cx="889682" cy="244682"/>
          </a:xfrm>
          <a:prstGeom prst="rect">
            <a:avLst/>
          </a:prstGeom>
          <a:noFill/>
        </p:spPr>
        <p:txBody>
          <a:bodyPr wrap="square" lIns="0" r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chemeClr val="bg1">
                    <a:lumMod val="85000"/>
                  </a:schemeClr>
                </a:solidFill>
                <a:effectLst/>
                <a:uLnTx/>
                <a:uFillTx/>
                <a:latin typeface="微软雅黑" panose="020B0503020204020204" pitchFamily="34" charset="-122"/>
                <a:ea typeface="微软雅黑" panose="020B0503020204020204" pitchFamily="34" charset="-122"/>
              </a:rPr>
              <a:t>购买记录</a:t>
            </a:r>
            <a:endParaRPr kumimoji="0" lang="en-US" sz="1100" b="1" i="0" u="none" strike="noStrike" kern="0" cap="none" spc="0" normalizeH="0" baseline="0" noProof="0" dirty="0" smtClean="0">
              <a:ln>
                <a:noFill/>
              </a:ln>
              <a:solidFill>
                <a:schemeClr val="bg1">
                  <a:lumMod val="85000"/>
                </a:schemeClr>
              </a:solidFill>
              <a:effectLst/>
              <a:uLnTx/>
              <a:uFillTx/>
              <a:latin typeface="微软雅黑" panose="020B0503020204020204" pitchFamily="34" charset="-122"/>
              <a:ea typeface="微软雅黑" panose="020B0503020204020204" pitchFamily="34" charset="-122"/>
            </a:endParaRPr>
          </a:p>
        </p:txBody>
      </p:sp>
      <p:sp>
        <p:nvSpPr>
          <p:cNvPr id="45" name="TextBox 132"/>
          <p:cNvSpPr txBox="1"/>
          <p:nvPr/>
        </p:nvSpPr>
        <p:spPr>
          <a:xfrm>
            <a:off x="1456912" y="2669439"/>
            <a:ext cx="178968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b="1" kern="0" dirty="0" smtClean="0">
                <a:solidFill>
                  <a:srgbClr val="FFFFFF"/>
                </a:solidFill>
                <a:latin typeface="微软雅黑" panose="020B0503020204020204" pitchFamily="34" charset="-122"/>
                <a:ea typeface="微软雅黑" panose="020B0503020204020204" pitchFamily="34" charset="-122"/>
              </a:rPr>
              <a:t>营销优化明细</a:t>
            </a:r>
            <a:endParaRPr kumimoji="0" lang="en-US"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6" name="TextBox 133"/>
          <p:cNvSpPr txBox="1"/>
          <p:nvPr/>
        </p:nvSpPr>
        <p:spPr>
          <a:xfrm>
            <a:off x="1431412" y="3001449"/>
            <a:ext cx="178968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顾客细分</a:t>
            </a:r>
            <a:endParaRPr kumimoji="0" lang="en-US"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8" name="Title 2"/>
          <p:cNvSpPr txBox="1">
            <a:spLocks/>
          </p:cNvSpPr>
          <p:nvPr/>
        </p:nvSpPr>
        <p:spPr>
          <a:xfrm>
            <a:off x="186456" y="75172"/>
            <a:ext cx="8229600" cy="5164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smtClean="0">
                <a:latin typeface="微软雅黑" pitchFamily="34" charset="-122"/>
                <a:ea typeface="微软雅黑" pitchFamily="34" charset="-122"/>
              </a:rPr>
              <a:t>大数据</a:t>
            </a:r>
            <a:r>
              <a:rPr lang="en-US"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从交易走向交互</a:t>
            </a:r>
            <a:endParaRPr 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4837485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669239" y="782075"/>
            <a:ext cx="4293931" cy="3973990"/>
            <a:chOff x="3557396" y="916966"/>
            <a:chExt cx="5725241" cy="5298653"/>
          </a:xfrm>
        </p:grpSpPr>
        <p:cxnSp>
          <p:nvCxnSpPr>
            <p:cNvPr id="3" name="Straight Connector 2"/>
            <p:cNvCxnSpPr/>
            <p:nvPr/>
          </p:nvCxnSpPr>
          <p:spPr>
            <a:xfrm>
              <a:off x="6056343" y="4813905"/>
              <a:ext cx="32128" cy="111613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37205" y="3903298"/>
              <a:ext cx="729780" cy="392324"/>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508969" y="4295622"/>
              <a:ext cx="1456474" cy="70868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6431887" y="2284146"/>
              <a:ext cx="797936" cy="1619152"/>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83680" y="1590766"/>
              <a:ext cx="653525" cy="2312532"/>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6583680" y="1590766"/>
              <a:ext cx="2004227" cy="1839835"/>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966439" y="3430601"/>
              <a:ext cx="621468" cy="865021"/>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237205" y="3430601"/>
              <a:ext cx="1350702" cy="47269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261557" y="931165"/>
              <a:ext cx="319276" cy="655395"/>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919864" y="931272"/>
              <a:ext cx="1341693" cy="108126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6261557" y="931272"/>
              <a:ext cx="173084" cy="1360613"/>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434641" y="1586560"/>
              <a:ext cx="146191" cy="70532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434641" y="2291885"/>
              <a:ext cx="2153266" cy="113871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303106" y="2084251"/>
              <a:ext cx="806069" cy="2565714"/>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303105" y="3903298"/>
              <a:ext cx="2934100" cy="74666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303106" y="4099460"/>
              <a:ext cx="750985" cy="55050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5054092" y="4099460"/>
              <a:ext cx="1002251" cy="1860388"/>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719822" y="2769327"/>
              <a:ext cx="1244064" cy="610984"/>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719822" y="3380311"/>
              <a:ext cx="1334270" cy="719150"/>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5109175" y="2084251"/>
              <a:ext cx="1325466" cy="20763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109175" y="1586561"/>
              <a:ext cx="1471657" cy="49769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13038" y="2015718"/>
              <a:ext cx="50848" cy="753608"/>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979534" y="2012541"/>
              <a:ext cx="940329" cy="49814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979534" y="2510683"/>
              <a:ext cx="323572" cy="2139282"/>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79534" y="2510683"/>
              <a:ext cx="2529435" cy="2493626"/>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979534" y="931272"/>
              <a:ext cx="2282023" cy="1579411"/>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963886" y="931273"/>
              <a:ext cx="1297671" cy="1838053"/>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237206" y="2215349"/>
              <a:ext cx="603411" cy="168794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83680" y="1586560"/>
              <a:ext cx="1256937" cy="628789"/>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840617" y="2215349"/>
              <a:ext cx="125822" cy="2080273"/>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6056343" y="5004309"/>
              <a:ext cx="452627" cy="955539"/>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4303105" y="4649965"/>
              <a:ext cx="2205865" cy="354345"/>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508969" y="4847158"/>
              <a:ext cx="1114807" cy="157151"/>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508969" y="3903298"/>
              <a:ext cx="728237" cy="1101011"/>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37205" y="3903298"/>
              <a:ext cx="386571" cy="943860"/>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979534" y="2291886"/>
              <a:ext cx="2455107" cy="21879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979534" y="2510683"/>
              <a:ext cx="984352" cy="258643"/>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03105" y="4649965"/>
              <a:ext cx="1753238" cy="1309883"/>
            </a:xfrm>
            <a:prstGeom prst="line">
              <a:avLst/>
            </a:prstGeom>
            <a:ln w="6350">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058663" y="4295622"/>
              <a:ext cx="1906779" cy="1664226"/>
            </a:xfrm>
            <a:prstGeom prst="line">
              <a:avLst/>
            </a:prstGeom>
            <a:ln w="6350">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4963887" y="2769326"/>
              <a:ext cx="1094776" cy="3190522"/>
            </a:xfrm>
            <a:prstGeom prst="line">
              <a:avLst/>
            </a:prstGeom>
            <a:ln w="3175">
              <a:solidFill>
                <a:schemeClr val="accent5">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365284" y="2221582"/>
              <a:ext cx="143686" cy="143684"/>
            </a:xfrm>
            <a:prstGeom prst="ellipse">
              <a:avLst/>
            </a:prstGeom>
            <a:solidFill>
              <a:schemeClr val="accent3">
                <a:alpha val="29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nvGrpSpPr>
            <p:cNvPr id="46" name="Group 45"/>
            <p:cNvGrpSpPr/>
            <p:nvPr/>
          </p:nvGrpSpPr>
          <p:grpSpPr>
            <a:xfrm>
              <a:off x="7095767" y="3761859"/>
              <a:ext cx="282878" cy="282878"/>
              <a:chOff x="5570553" y="2905137"/>
              <a:chExt cx="1047750" cy="1047750"/>
            </a:xfrm>
          </p:grpSpPr>
          <p:sp>
            <p:nvSpPr>
              <p:cNvPr id="47" name="Oval 46"/>
              <p:cNvSpPr/>
              <p:nvPr/>
            </p:nvSpPr>
            <p:spPr>
              <a:xfrm rot="9016974">
                <a:off x="5570553" y="2905137"/>
                <a:ext cx="1047750" cy="1047750"/>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48" name="Oval 47"/>
              <p:cNvSpPr/>
              <p:nvPr/>
            </p:nvSpPr>
            <p:spPr>
              <a:xfrm>
                <a:off x="5660984" y="2995568"/>
                <a:ext cx="866885" cy="86688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49" name="Oval 48"/>
              <p:cNvSpPr/>
              <p:nvPr/>
            </p:nvSpPr>
            <p:spPr>
              <a:xfrm rot="19235339">
                <a:off x="5737780" y="3072364"/>
                <a:ext cx="713288" cy="71328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0" name="Rectangle 49"/>
              <p:cNvSpPr/>
              <p:nvPr/>
            </p:nvSpPr>
            <p:spPr bwMode="auto">
              <a:xfrm rot="2700000">
                <a:off x="5966895" y="3301483"/>
                <a:ext cx="255035" cy="255035"/>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grpSp>
          <p:nvGrpSpPr>
            <p:cNvPr id="51" name="Group 50"/>
            <p:cNvGrpSpPr/>
            <p:nvPr/>
          </p:nvGrpSpPr>
          <p:grpSpPr>
            <a:xfrm>
              <a:off x="4963886" y="3951987"/>
              <a:ext cx="191594" cy="191594"/>
              <a:chOff x="5570549" y="2905131"/>
              <a:chExt cx="1047749" cy="1047749"/>
            </a:xfrm>
          </p:grpSpPr>
          <p:sp>
            <p:nvSpPr>
              <p:cNvPr id="52" name="Oval 51"/>
              <p:cNvSpPr/>
              <p:nvPr/>
            </p:nvSpPr>
            <p:spPr>
              <a:xfrm rot="9016974">
                <a:off x="5570549" y="2905131"/>
                <a:ext cx="1047749" cy="1047749"/>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3" name="Oval 52"/>
              <p:cNvSpPr/>
              <p:nvPr/>
            </p:nvSpPr>
            <p:spPr>
              <a:xfrm>
                <a:off x="5660978" y="2995560"/>
                <a:ext cx="866886" cy="8668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4" name="Oval 53"/>
              <p:cNvSpPr/>
              <p:nvPr/>
            </p:nvSpPr>
            <p:spPr>
              <a:xfrm rot="19235339">
                <a:off x="5737773" y="3072361"/>
                <a:ext cx="713290" cy="71329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5" name="Rectangle 54"/>
              <p:cNvSpPr/>
              <p:nvPr/>
            </p:nvSpPr>
            <p:spPr bwMode="auto">
              <a:xfrm rot="2700000">
                <a:off x="5966896" y="3301484"/>
                <a:ext cx="255033" cy="255033"/>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grpSp>
          <p:nvGrpSpPr>
            <p:cNvPr id="56" name="Group 55"/>
            <p:cNvGrpSpPr/>
            <p:nvPr/>
          </p:nvGrpSpPr>
          <p:grpSpPr>
            <a:xfrm>
              <a:off x="5015493" y="1988454"/>
              <a:ext cx="191594" cy="191594"/>
              <a:chOff x="5570549" y="2905131"/>
              <a:chExt cx="1047749" cy="1047749"/>
            </a:xfrm>
          </p:grpSpPr>
          <p:sp>
            <p:nvSpPr>
              <p:cNvPr id="57" name="Oval 56"/>
              <p:cNvSpPr/>
              <p:nvPr/>
            </p:nvSpPr>
            <p:spPr>
              <a:xfrm rot="9016974">
                <a:off x="5570549" y="2905131"/>
                <a:ext cx="1047749" cy="1047749"/>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8" name="Oval 57"/>
              <p:cNvSpPr/>
              <p:nvPr/>
            </p:nvSpPr>
            <p:spPr>
              <a:xfrm>
                <a:off x="5660978" y="2995560"/>
                <a:ext cx="866886" cy="8668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59" name="Oval 58"/>
              <p:cNvSpPr/>
              <p:nvPr/>
            </p:nvSpPr>
            <p:spPr>
              <a:xfrm rot="19235339">
                <a:off x="5737773" y="3072361"/>
                <a:ext cx="713290" cy="71329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60" name="Rectangle 59"/>
              <p:cNvSpPr/>
              <p:nvPr/>
            </p:nvSpPr>
            <p:spPr bwMode="auto">
              <a:xfrm rot="2700000">
                <a:off x="5966896" y="3301484"/>
                <a:ext cx="255033" cy="255033"/>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cxnSp>
          <p:nvCxnSpPr>
            <p:cNvPr id="61" name="Straight Connector 60"/>
            <p:cNvCxnSpPr>
              <a:endCxn id="130" idx="0"/>
            </p:cNvCxnSpPr>
            <p:nvPr/>
          </p:nvCxnSpPr>
          <p:spPr>
            <a:xfrm flipH="1">
              <a:off x="6597322" y="1525188"/>
              <a:ext cx="1105940" cy="5193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7703262" y="1525188"/>
              <a:ext cx="137355" cy="689750"/>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6261559" y="931274"/>
              <a:ext cx="512167" cy="98992"/>
            </a:xfrm>
            <a:prstGeom prst="line">
              <a:avLst/>
            </a:prstGeom>
            <a:ln w="3175">
              <a:solidFill>
                <a:schemeClr val="accent1">
                  <a:alpha val="6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285895" y="1222174"/>
              <a:ext cx="253016" cy="613232"/>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8911" y="1835406"/>
              <a:ext cx="512053" cy="34657"/>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050964" y="1870063"/>
              <a:ext cx="160794" cy="837453"/>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11758" y="2707516"/>
              <a:ext cx="285471" cy="61811"/>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8277173" y="2769327"/>
              <a:ext cx="220056" cy="125099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277173" y="3968523"/>
              <a:ext cx="255740" cy="5179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966985" y="3968523"/>
              <a:ext cx="565928" cy="77323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855839" y="4741758"/>
              <a:ext cx="109603" cy="456210"/>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078313" y="5197968"/>
              <a:ext cx="2777526" cy="51591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6058663" y="5197968"/>
              <a:ext cx="1797176" cy="76188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078313" y="5713885"/>
              <a:ext cx="980350" cy="2459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52" idx="1"/>
            </p:cNvCxnSpPr>
            <p:nvPr/>
          </p:nvCxnSpPr>
          <p:spPr>
            <a:xfrm flipH="1" flipV="1">
              <a:off x="4307051" y="4626043"/>
              <a:ext cx="778696" cy="108040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719822" y="3380311"/>
              <a:ext cx="84974" cy="107349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152" idx="0"/>
            </p:cNvCxnSpPr>
            <p:nvPr/>
          </p:nvCxnSpPr>
          <p:spPr>
            <a:xfrm>
              <a:off x="3812230" y="4446369"/>
              <a:ext cx="527797" cy="17967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52" idx="0"/>
            </p:cNvCxnSpPr>
            <p:nvPr/>
          </p:nvCxnSpPr>
          <p:spPr>
            <a:xfrm flipH="1">
              <a:off x="4321103" y="4626042"/>
              <a:ext cx="18922" cy="57192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321103" y="5127735"/>
              <a:ext cx="1291618" cy="70233"/>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078313" y="5127735"/>
              <a:ext cx="534408" cy="586150"/>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679902" y="2510683"/>
              <a:ext cx="299632" cy="258644"/>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679902" y="2769327"/>
              <a:ext cx="39920" cy="610984"/>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589035" y="3380311"/>
              <a:ext cx="130787" cy="50290"/>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589035" y="3430601"/>
              <a:ext cx="552285" cy="157370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141321" y="5004310"/>
              <a:ext cx="1471400" cy="123425"/>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4678598" y="1364909"/>
              <a:ext cx="234440" cy="65080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130" idx="0"/>
            </p:cNvCxnSpPr>
            <p:nvPr/>
          </p:nvCxnSpPr>
          <p:spPr>
            <a:xfrm>
              <a:off x="4678598" y="1364909"/>
              <a:ext cx="1918724" cy="21221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4032281" y="1992458"/>
              <a:ext cx="880757" cy="2326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032281" y="1992458"/>
              <a:ext cx="935609" cy="77686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032281" y="931165"/>
              <a:ext cx="2056190" cy="106129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30" idx="0"/>
            </p:cNvCxnSpPr>
            <p:nvPr/>
          </p:nvCxnSpPr>
          <p:spPr>
            <a:xfrm>
              <a:off x="6088471" y="931165"/>
              <a:ext cx="508851" cy="64595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30" idx="0"/>
            </p:cNvCxnSpPr>
            <p:nvPr/>
          </p:nvCxnSpPr>
          <p:spPr>
            <a:xfrm flipV="1">
              <a:off x="6597322" y="1222174"/>
              <a:ext cx="688573" cy="35495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979534" y="1992458"/>
              <a:ext cx="52747" cy="518225"/>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829718" y="2365266"/>
              <a:ext cx="149816" cy="145417"/>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829718" y="2365266"/>
              <a:ext cx="1138172" cy="40406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144267" y="931165"/>
              <a:ext cx="944204" cy="232432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151476" y="2401284"/>
              <a:ext cx="92775" cy="85420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244251" y="2392522"/>
              <a:ext cx="1713000" cy="46872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957251" y="2861243"/>
              <a:ext cx="644844" cy="5145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7538912" y="1835407"/>
              <a:ext cx="373644" cy="183154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6957251" y="1835406"/>
              <a:ext cx="581660" cy="102583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138943" y="2861243"/>
              <a:ext cx="1818308" cy="39424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957251" y="2861243"/>
              <a:ext cx="955305" cy="80570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7302106" y="2251570"/>
              <a:ext cx="299989" cy="661129"/>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6100751" y="1939222"/>
              <a:ext cx="1201355" cy="31234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6100751" y="1835407"/>
              <a:ext cx="1438161" cy="10381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5450716" y="1939222"/>
              <a:ext cx="650035" cy="322390"/>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607684" y="2261612"/>
              <a:ext cx="843032" cy="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4446792" y="2261612"/>
              <a:ext cx="160892" cy="1257713"/>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446792" y="3255485"/>
              <a:ext cx="704683" cy="263842"/>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563080" y="3255485"/>
              <a:ext cx="581185" cy="96197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563079" y="4217455"/>
              <a:ext cx="497297" cy="62970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5059682" y="4276631"/>
              <a:ext cx="710473" cy="57052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6058663" y="4375228"/>
              <a:ext cx="953389" cy="438677"/>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7012052" y="4295622"/>
              <a:ext cx="954387" cy="7960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6957251" y="2861243"/>
              <a:ext cx="1009734" cy="143437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957251" y="2214938"/>
              <a:ext cx="883366" cy="64630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4446792" y="3519325"/>
              <a:ext cx="116287" cy="69813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449698" y="2392522"/>
              <a:ext cx="794553" cy="112680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6088471" y="931165"/>
              <a:ext cx="12280" cy="1008057"/>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279673" y="1222174"/>
              <a:ext cx="22433" cy="1029396"/>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40617" y="2221582"/>
              <a:ext cx="371141" cy="485934"/>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8211758" y="2401284"/>
              <a:ext cx="142735" cy="306232"/>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7840617" y="2221582"/>
              <a:ext cx="513876" cy="159310"/>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72" idx="0"/>
            </p:cNvCxnSpPr>
            <p:nvPr/>
          </p:nvCxnSpPr>
          <p:spPr>
            <a:xfrm>
              <a:off x="5775733" y="4276631"/>
              <a:ext cx="321018" cy="167733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6504420" y="1511506"/>
              <a:ext cx="158520" cy="158520"/>
              <a:chOff x="5570539" y="2905121"/>
              <a:chExt cx="1047746" cy="1047746"/>
            </a:xfrm>
          </p:grpSpPr>
          <p:sp>
            <p:nvSpPr>
              <p:cNvPr id="127" name="Oval 126"/>
              <p:cNvSpPr/>
              <p:nvPr/>
            </p:nvSpPr>
            <p:spPr>
              <a:xfrm rot="9016974">
                <a:off x="5570539" y="2905121"/>
                <a:ext cx="1047746" cy="1047746"/>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28" name="Oval 127"/>
              <p:cNvSpPr/>
              <p:nvPr/>
            </p:nvSpPr>
            <p:spPr>
              <a:xfrm>
                <a:off x="5660971" y="2995553"/>
                <a:ext cx="866882" cy="8668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29" name="Oval 128"/>
              <p:cNvSpPr/>
              <p:nvPr/>
            </p:nvSpPr>
            <p:spPr>
              <a:xfrm rot="19235339">
                <a:off x="5737761" y="3072349"/>
                <a:ext cx="713283" cy="71328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30" name="Rectangle 129"/>
              <p:cNvSpPr/>
              <p:nvPr/>
            </p:nvSpPr>
            <p:spPr bwMode="auto">
              <a:xfrm rot="2700000">
                <a:off x="5966894" y="3301482"/>
                <a:ext cx="255036" cy="255036"/>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cxnSp>
          <p:nvCxnSpPr>
            <p:cNvPr id="131" name="Straight Connector 130"/>
            <p:cNvCxnSpPr/>
            <p:nvPr/>
          </p:nvCxnSpPr>
          <p:spPr>
            <a:xfrm flipV="1">
              <a:off x="4678598" y="931165"/>
              <a:ext cx="1409873" cy="433744"/>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4678598" y="1030266"/>
              <a:ext cx="704936" cy="334643"/>
            </a:xfrm>
            <a:prstGeom prst="line">
              <a:avLst/>
            </a:prstGeom>
            <a:ln w="3175">
              <a:solidFill>
                <a:schemeClr val="accent1">
                  <a:alpha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383534" y="931165"/>
              <a:ext cx="704937" cy="99101"/>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4032281" y="1663233"/>
              <a:ext cx="288822" cy="329225"/>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321103" y="1364909"/>
              <a:ext cx="357495" cy="298324"/>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3829718" y="1992458"/>
              <a:ext cx="202563" cy="372808"/>
            </a:xfrm>
            <a:prstGeom prst="line">
              <a:avLst/>
            </a:prstGeom>
            <a:ln w="3175">
              <a:solidFill>
                <a:schemeClr val="accent1">
                  <a:alpha val="4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3679902" y="2365266"/>
              <a:ext cx="149816" cy="404060"/>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3589035" y="2769326"/>
              <a:ext cx="90867" cy="661275"/>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589035" y="3430601"/>
              <a:ext cx="65393" cy="589720"/>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654428" y="4020321"/>
              <a:ext cx="150368" cy="433482"/>
            </a:xfrm>
            <a:prstGeom prst="line">
              <a:avLst/>
            </a:prstGeom>
            <a:ln w="3175">
              <a:solidFill>
                <a:schemeClr val="accent1">
                  <a:alpha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3804796" y="4453803"/>
              <a:ext cx="126203" cy="28795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3930999" y="4741758"/>
              <a:ext cx="210322" cy="26255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141321" y="5004310"/>
              <a:ext cx="179782" cy="193658"/>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321103" y="5197968"/>
              <a:ext cx="328956" cy="284110"/>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650059" y="5482078"/>
              <a:ext cx="428252" cy="231807"/>
            </a:xfrm>
            <a:prstGeom prst="line">
              <a:avLst/>
            </a:prstGeom>
            <a:ln w="3175">
              <a:solidFill>
                <a:schemeClr val="accent1">
                  <a:alpha val="1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078311" y="5713885"/>
              <a:ext cx="476906" cy="177676"/>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72" idx="0"/>
            </p:cNvCxnSpPr>
            <p:nvPr/>
          </p:nvCxnSpPr>
          <p:spPr>
            <a:xfrm>
              <a:off x="5555217" y="5891561"/>
              <a:ext cx="541530" cy="6239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4227742" y="4546734"/>
              <a:ext cx="191594" cy="191594"/>
              <a:chOff x="5570549" y="2905131"/>
              <a:chExt cx="1047749" cy="1047749"/>
            </a:xfrm>
          </p:grpSpPr>
          <p:sp>
            <p:nvSpPr>
              <p:cNvPr id="149" name="Oval 148"/>
              <p:cNvSpPr/>
              <p:nvPr/>
            </p:nvSpPr>
            <p:spPr>
              <a:xfrm rot="9016974">
                <a:off x="5570549" y="2905131"/>
                <a:ext cx="1047749" cy="1047749"/>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50" name="Oval 149"/>
              <p:cNvSpPr/>
              <p:nvPr/>
            </p:nvSpPr>
            <p:spPr>
              <a:xfrm>
                <a:off x="5660978" y="2995560"/>
                <a:ext cx="866886" cy="8668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51" name="Oval 150"/>
              <p:cNvSpPr/>
              <p:nvPr/>
            </p:nvSpPr>
            <p:spPr>
              <a:xfrm rot="19235339">
                <a:off x="5737773" y="3072361"/>
                <a:ext cx="713290" cy="71329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52" name="Rectangle 151"/>
              <p:cNvSpPr/>
              <p:nvPr/>
            </p:nvSpPr>
            <p:spPr bwMode="auto">
              <a:xfrm rot="2700000">
                <a:off x="5966896" y="3301484"/>
                <a:ext cx="255033" cy="255033"/>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cxnSp>
          <p:nvCxnSpPr>
            <p:cNvPr id="153" name="Straight Connector 152"/>
            <p:cNvCxnSpPr/>
            <p:nvPr/>
          </p:nvCxnSpPr>
          <p:spPr>
            <a:xfrm flipH="1">
              <a:off x="7372731" y="5197968"/>
              <a:ext cx="483108" cy="380940"/>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873087" y="5578908"/>
              <a:ext cx="499644" cy="223815"/>
            </a:xfrm>
            <a:prstGeom prst="line">
              <a:avLst/>
            </a:prstGeom>
            <a:ln w="3175">
              <a:solidFill>
                <a:schemeClr val="accent1">
                  <a:alpha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6431887" y="5802723"/>
              <a:ext cx="441200" cy="12003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endCxn id="172" idx="0"/>
            </p:cNvCxnSpPr>
            <p:nvPr/>
          </p:nvCxnSpPr>
          <p:spPr>
            <a:xfrm flipH="1">
              <a:off x="6096747" y="5929613"/>
              <a:ext cx="335140" cy="2434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7855839" y="4873034"/>
              <a:ext cx="275522" cy="324934"/>
            </a:xfrm>
            <a:prstGeom prst="line">
              <a:avLst/>
            </a:prstGeom>
            <a:ln w="3175">
              <a:solidFill>
                <a:schemeClr val="accent1">
                  <a:alpha val="4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8131361" y="4419600"/>
              <a:ext cx="255840" cy="453434"/>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387201" y="3968523"/>
              <a:ext cx="145712" cy="45107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8532913" y="3430601"/>
              <a:ext cx="54994" cy="525390"/>
            </a:xfrm>
            <a:prstGeom prst="line">
              <a:avLst/>
            </a:prstGeom>
            <a:ln w="3175">
              <a:solidFill>
                <a:schemeClr val="accent1">
                  <a:alpha val="4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8497229" y="2769327"/>
              <a:ext cx="90678" cy="661274"/>
            </a:xfrm>
            <a:prstGeom prst="line">
              <a:avLst/>
            </a:prstGeom>
            <a:ln w="3175">
              <a:solidFill>
                <a:schemeClr val="accent5">
                  <a:lumMod val="75000"/>
                  <a:alpha val="5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8354493" y="2380892"/>
              <a:ext cx="142736" cy="388434"/>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8050964" y="1870063"/>
              <a:ext cx="303529" cy="510829"/>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7703262" y="1528790"/>
              <a:ext cx="347702" cy="341273"/>
            </a:xfrm>
            <a:prstGeom prst="line">
              <a:avLst/>
            </a:prstGeom>
            <a:ln w="3175">
              <a:solidFill>
                <a:schemeClr val="accent1">
                  <a:alpha val="4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7279673" y="1222174"/>
              <a:ext cx="423589" cy="306616"/>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6773726" y="1030266"/>
              <a:ext cx="517163" cy="19190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flipV="1">
              <a:off x="6088471" y="931165"/>
              <a:ext cx="173086" cy="109"/>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5930968" y="5836866"/>
              <a:ext cx="282878" cy="282878"/>
              <a:chOff x="5570553" y="2905137"/>
              <a:chExt cx="1047750" cy="1047750"/>
            </a:xfrm>
          </p:grpSpPr>
          <p:sp>
            <p:nvSpPr>
              <p:cNvPr id="169" name="Oval 168"/>
              <p:cNvSpPr/>
              <p:nvPr/>
            </p:nvSpPr>
            <p:spPr>
              <a:xfrm rot="9016974">
                <a:off x="5570553" y="2905137"/>
                <a:ext cx="1047750" cy="1047750"/>
              </a:xfrm>
              <a:prstGeom prst="ellipse">
                <a:avLst/>
              </a:prstGeom>
              <a:solidFill>
                <a:schemeClr val="bg1">
                  <a:alpha val="5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70" name="Oval 169"/>
              <p:cNvSpPr/>
              <p:nvPr/>
            </p:nvSpPr>
            <p:spPr>
              <a:xfrm>
                <a:off x="5660984" y="2995568"/>
                <a:ext cx="866885" cy="86688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71" name="Oval 170"/>
              <p:cNvSpPr/>
              <p:nvPr/>
            </p:nvSpPr>
            <p:spPr>
              <a:xfrm rot="19235339">
                <a:off x="5737780" y="3072364"/>
                <a:ext cx="713288" cy="71328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72" name="Rectangle 171"/>
              <p:cNvSpPr/>
              <p:nvPr/>
            </p:nvSpPr>
            <p:spPr bwMode="auto">
              <a:xfrm rot="2700000">
                <a:off x="5966895" y="3301483"/>
                <a:ext cx="255035" cy="255035"/>
              </a:xfrm>
              <a:prstGeom prst="rect">
                <a:avLst/>
              </a:prstGeom>
              <a:solidFill>
                <a:schemeClr val="tx2">
                  <a:alpha val="93000"/>
                </a:schemeClr>
              </a:solidFill>
              <a:ln w="6350"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350" dirty="0"/>
              </a:p>
            </p:txBody>
          </p:sp>
        </p:grpSp>
        <p:sp>
          <p:nvSpPr>
            <p:cNvPr id="173" name="Oval 172"/>
            <p:cNvSpPr/>
            <p:nvPr/>
          </p:nvSpPr>
          <p:spPr>
            <a:xfrm>
              <a:off x="6887928" y="2789401"/>
              <a:ext cx="143686" cy="143684"/>
            </a:xfrm>
            <a:prstGeom prst="ellipse">
              <a:avLst/>
            </a:prstGeom>
            <a:solidFill>
              <a:schemeClr val="accent3">
                <a:alpha val="29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174" name="Oval 173"/>
            <p:cNvSpPr/>
            <p:nvPr/>
          </p:nvSpPr>
          <p:spPr>
            <a:xfrm>
              <a:off x="4896047" y="2697484"/>
              <a:ext cx="143686" cy="143684"/>
            </a:xfrm>
            <a:prstGeom prst="ellipse">
              <a:avLst/>
            </a:prstGeom>
            <a:solidFill>
              <a:schemeClr val="accent3">
                <a:alpha val="29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cxnSp>
          <p:nvCxnSpPr>
            <p:cNvPr id="175" name="Straight Connector 174"/>
            <p:cNvCxnSpPr/>
            <p:nvPr/>
          </p:nvCxnSpPr>
          <p:spPr>
            <a:xfrm flipH="1" flipV="1">
              <a:off x="7623776" y="4847158"/>
              <a:ext cx="232063" cy="350810"/>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7614285" y="4741758"/>
              <a:ext cx="352700" cy="105400"/>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flipV="1">
              <a:off x="7965442" y="4295622"/>
              <a:ext cx="1543" cy="44613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965442" y="4295622"/>
              <a:ext cx="421759" cy="12397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8283125" y="4020321"/>
              <a:ext cx="104076" cy="39927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372731" y="4847158"/>
              <a:ext cx="241554" cy="731750"/>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6508969" y="5004310"/>
              <a:ext cx="863762" cy="574598"/>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7012052" y="4375228"/>
              <a:ext cx="360679" cy="1203680"/>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6508969" y="5004309"/>
              <a:ext cx="364118" cy="79841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431887" y="5004310"/>
              <a:ext cx="77082" cy="91844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5616369" y="5004310"/>
              <a:ext cx="901273" cy="123425"/>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5555217" y="5127735"/>
              <a:ext cx="57504" cy="763826"/>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5616369" y="4276631"/>
              <a:ext cx="155539" cy="851104"/>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5770155" y="4276631"/>
              <a:ext cx="1241897" cy="9859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7602095" y="2769326"/>
              <a:ext cx="895134" cy="143373"/>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7912556" y="2769326"/>
              <a:ext cx="584673" cy="89762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7840617" y="1870063"/>
              <a:ext cx="209045" cy="344875"/>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7602095" y="2707516"/>
              <a:ext cx="609663" cy="205183"/>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a:off x="7910640" y="2707516"/>
              <a:ext cx="301118" cy="95943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6773726" y="1030266"/>
              <a:ext cx="765186" cy="80514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5450716" y="1030266"/>
              <a:ext cx="1323011" cy="123134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6773726" y="1030266"/>
              <a:ext cx="528380" cy="122130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5383534" y="1030266"/>
              <a:ext cx="67182" cy="1231346"/>
            </a:xfrm>
            <a:prstGeom prst="line">
              <a:avLst/>
            </a:prstGeom>
            <a:ln w="3175">
              <a:solidFill>
                <a:schemeClr val="accent1">
                  <a:alpha val="6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650059" y="4847158"/>
              <a:ext cx="410317" cy="634920"/>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060376" y="4847158"/>
              <a:ext cx="17935" cy="866727"/>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719822" y="3380311"/>
              <a:ext cx="726970" cy="139016"/>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3804796" y="3519327"/>
              <a:ext cx="649430" cy="92704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3679902" y="2769326"/>
              <a:ext cx="774324" cy="750001"/>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3654428" y="3519327"/>
              <a:ext cx="799798" cy="500994"/>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3804796" y="4217455"/>
              <a:ext cx="758284" cy="23634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3930999" y="4217455"/>
              <a:ext cx="632081" cy="52430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3679902" y="2769327"/>
              <a:ext cx="774324" cy="750000"/>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5383535" y="1030267"/>
              <a:ext cx="737557" cy="1480416"/>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7912556" y="3666949"/>
              <a:ext cx="370569" cy="35337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4563080" y="3380311"/>
              <a:ext cx="283894" cy="83964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614285" y="3786274"/>
              <a:ext cx="668840" cy="23404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flipV="1">
              <a:off x="4678598" y="1375482"/>
              <a:ext cx="1422153" cy="56374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3979534" y="2510683"/>
              <a:ext cx="1171942" cy="75341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5450716" y="2261612"/>
              <a:ext cx="1066926" cy="274269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450716" y="2261612"/>
              <a:ext cx="1323010" cy="1105496"/>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a:off x="5775733" y="3367108"/>
              <a:ext cx="997994" cy="90952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450716" y="3367108"/>
              <a:ext cx="1323011" cy="8271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5450716" y="3218138"/>
              <a:ext cx="616289" cy="231681"/>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072403" y="3218137"/>
              <a:ext cx="576855" cy="698960"/>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6649258" y="3472770"/>
              <a:ext cx="362794" cy="44432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6481273" y="2789401"/>
              <a:ext cx="530780" cy="683370"/>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a:off x="5450716" y="2789401"/>
              <a:ext cx="1024837" cy="123298"/>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5450716" y="2912699"/>
              <a:ext cx="0" cy="537120"/>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5450716" y="3449819"/>
              <a:ext cx="394287" cy="467238"/>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5845003" y="3218138"/>
              <a:ext cx="222002" cy="698959"/>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flipV="1">
              <a:off x="5450716" y="2912699"/>
              <a:ext cx="616289" cy="305438"/>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5144267" y="2789402"/>
              <a:ext cx="1337006" cy="46608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072407" y="3218138"/>
              <a:ext cx="117023" cy="568136"/>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5845003" y="3786274"/>
              <a:ext cx="344427" cy="130823"/>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189430" y="3786274"/>
              <a:ext cx="463057" cy="13082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V="1">
              <a:off x="6659625" y="3367108"/>
              <a:ext cx="114102" cy="54998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flipV="1">
              <a:off x="5450716" y="2912699"/>
              <a:ext cx="1323011" cy="45440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H="1" flipV="1">
              <a:off x="5450716" y="2261612"/>
              <a:ext cx="616289" cy="956526"/>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5450716" y="2261612"/>
              <a:ext cx="0" cy="651087"/>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6100751" y="1939222"/>
              <a:ext cx="11470" cy="571461"/>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6106486" y="1939222"/>
              <a:ext cx="374787" cy="85017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244251" y="2392522"/>
              <a:ext cx="206465" cy="52017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6072407" y="2510683"/>
              <a:ext cx="48685" cy="707455"/>
            </a:xfrm>
            <a:prstGeom prst="line">
              <a:avLst/>
            </a:prstGeom>
            <a:ln w="3175">
              <a:solidFill>
                <a:schemeClr val="accent1">
                  <a:alpha val="1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6106486" y="2510683"/>
              <a:ext cx="959886" cy="12932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H="1">
              <a:off x="6481273" y="2640005"/>
              <a:ext cx="585099" cy="149396"/>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a:off x="6391103" y="2789401"/>
              <a:ext cx="90170" cy="60542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H="1" flipV="1">
              <a:off x="6056343" y="2933085"/>
              <a:ext cx="334760" cy="46173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5694138" y="2933085"/>
              <a:ext cx="372868" cy="607234"/>
            </a:xfrm>
            <a:prstGeom prst="line">
              <a:avLst/>
            </a:prstGeom>
            <a:ln w="3175">
              <a:solidFill>
                <a:schemeClr val="accent1">
                  <a:alpha val="1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5694138" y="3540319"/>
              <a:ext cx="599741" cy="101783"/>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293879" y="3099964"/>
              <a:ext cx="49017" cy="542138"/>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5694138" y="3099963"/>
              <a:ext cx="665209" cy="155522"/>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5694138" y="3255485"/>
              <a:ext cx="185317" cy="312132"/>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5879455" y="3502206"/>
              <a:ext cx="344268" cy="76226"/>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H="1" flipV="1">
              <a:off x="6189430" y="3283022"/>
              <a:ext cx="34293" cy="219184"/>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5956004" y="3283022"/>
              <a:ext cx="233426" cy="84086"/>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5956004" y="3218138"/>
              <a:ext cx="116403" cy="148970"/>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5151476" y="3255485"/>
              <a:ext cx="693527" cy="661572"/>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5845003" y="3917097"/>
              <a:ext cx="1167049" cy="45813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7012053" y="3472771"/>
              <a:ext cx="0" cy="90245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flipV="1">
              <a:off x="6773822" y="3367108"/>
              <a:ext cx="238230" cy="10566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flipV="1">
              <a:off x="6470428" y="2789401"/>
              <a:ext cx="303298" cy="57770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6475553" y="2251570"/>
              <a:ext cx="826553" cy="53783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flipV="1">
              <a:off x="5450717" y="2261613"/>
              <a:ext cx="607946" cy="671472"/>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a:off x="5244251" y="2261612"/>
              <a:ext cx="206465" cy="139672"/>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H="1" flipV="1">
              <a:off x="4607684" y="2261612"/>
              <a:ext cx="636567" cy="139672"/>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H="1" flipV="1">
              <a:off x="4321103" y="1663233"/>
              <a:ext cx="286581" cy="598379"/>
            </a:xfrm>
            <a:prstGeom prst="line">
              <a:avLst/>
            </a:prstGeom>
            <a:ln w="3175">
              <a:solidFill>
                <a:schemeClr val="accent1">
                  <a:alpha val="4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4321103" y="1663233"/>
              <a:ext cx="598760" cy="352485"/>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4321103" y="1663233"/>
              <a:ext cx="1775644" cy="27598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7538912" y="1835406"/>
              <a:ext cx="301705" cy="389546"/>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066372" y="2224952"/>
              <a:ext cx="789467" cy="415052"/>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7614285" y="2912699"/>
              <a:ext cx="298271" cy="754250"/>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7012054" y="2912699"/>
              <a:ext cx="590041" cy="560073"/>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6342896" y="2789402"/>
              <a:ext cx="138378" cy="31056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7012054" y="3786274"/>
              <a:ext cx="611722" cy="588438"/>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H="1" flipV="1">
              <a:off x="6652487" y="3923999"/>
              <a:ext cx="359565" cy="45122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6892937" y="1887314"/>
              <a:ext cx="173435" cy="752691"/>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6892937" y="1887314"/>
              <a:ext cx="1318821" cy="827389"/>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091628" y="1528790"/>
              <a:ext cx="801309" cy="358524"/>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6088471" y="1528790"/>
              <a:ext cx="977901" cy="1111215"/>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5450717" y="1939222"/>
              <a:ext cx="661504" cy="973477"/>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6481273" y="1887314"/>
              <a:ext cx="411664" cy="902087"/>
            </a:xfrm>
            <a:prstGeom prst="line">
              <a:avLst/>
            </a:prstGeom>
            <a:ln w="3175">
              <a:solidFill>
                <a:schemeClr val="accent5">
                  <a:lumMod val="75000"/>
                  <a:alpha val="3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5244251" y="2401284"/>
              <a:ext cx="1529475" cy="96582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H="1">
              <a:off x="5450717" y="2933085"/>
              <a:ext cx="605626" cy="516734"/>
            </a:xfrm>
            <a:prstGeom prst="line">
              <a:avLst/>
            </a:prstGeom>
            <a:ln w="3175">
              <a:solidFill>
                <a:schemeClr val="accent1">
                  <a:alpha val="1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flipV="1">
              <a:off x="4846974" y="3380311"/>
              <a:ext cx="603743" cy="69508"/>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H="1">
              <a:off x="5450717" y="2510683"/>
              <a:ext cx="670375" cy="402016"/>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H="1">
              <a:off x="5151475" y="2912699"/>
              <a:ext cx="299242" cy="342786"/>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a:off x="6058663" y="2510683"/>
              <a:ext cx="72255" cy="422402"/>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6130918" y="2510683"/>
              <a:ext cx="336158" cy="27871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H="1" flipV="1">
              <a:off x="5450717" y="2263659"/>
              <a:ext cx="680201" cy="247024"/>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6130918" y="2251570"/>
              <a:ext cx="1171188" cy="25911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7302106" y="2224952"/>
              <a:ext cx="538511" cy="26618"/>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H="1">
              <a:off x="6892937" y="1528790"/>
              <a:ext cx="810325" cy="35852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5383535" y="1030267"/>
              <a:ext cx="708093" cy="494921"/>
            </a:xfrm>
            <a:prstGeom prst="line">
              <a:avLst/>
            </a:prstGeom>
            <a:ln w="3175">
              <a:solidFill>
                <a:schemeClr val="accent1">
                  <a:alpha val="7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4913038" y="1030266"/>
              <a:ext cx="470497" cy="98545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6652487" y="3917098"/>
              <a:ext cx="359565" cy="5142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5845003" y="3405456"/>
              <a:ext cx="546100" cy="51160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6391103" y="1887314"/>
              <a:ext cx="501834" cy="152114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flipV="1">
              <a:off x="6773822" y="1030267"/>
              <a:ext cx="119115" cy="85704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6391103" y="3411551"/>
              <a:ext cx="519339" cy="28174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6910442" y="3666949"/>
              <a:ext cx="1002114" cy="2634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6830655" y="3144327"/>
              <a:ext cx="1079985" cy="52262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6773822" y="3144327"/>
              <a:ext cx="56833" cy="22670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5770155" y="3917057"/>
              <a:ext cx="74848" cy="359574"/>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flipV="1">
              <a:off x="4846974" y="3380311"/>
              <a:ext cx="998029" cy="53674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4846974" y="3257680"/>
              <a:ext cx="847164" cy="122631"/>
            </a:xfrm>
            <a:prstGeom prst="line">
              <a:avLst/>
            </a:prstGeom>
            <a:ln w="3175">
              <a:solidFill>
                <a:schemeClr val="accent1">
                  <a:alpha val="8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flipV="1">
              <a:off x="5450717" y="2912699"/>
              <a:ext cx="243421" cy="351397"/>
            </a:xfrm>
            <a:prstGeom prst="line">
              <a:avLst/>
            </a:prstGeom>
            <a:ln w="3175">
              <a:solidFill>
                <a:schemeClr val="accent1">
                  <a:alpha val="1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flipV="1">
              <a:off x="5244251" y="2392522"/>
              <a:ext cx="206465" cy="52017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4846974" y="2387171"/>
              <a:ext cx="397277" cy="99314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H="1">
              <a:off x="3804796" y="3380311"/>
              <a:ext cx="1042178" cy="107349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563080" y="4219960"/>
              <a:ext cx="1207075" cy="5667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5775733" y="3917097"/>
              <a:ext cx="876754" cy="35953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flipV="1">
              <a:off x="6298997" y="3642102"/>
              <a:ext cx="353490" cy="27499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5694138" y="3264096"/>
              <a:ext cx="599741" cy="378006"/>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5694138" y="3255485"/>
              <a:ext cx="150865" cy="661612"/>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5694138" y="3218137"/>
              <a:ext cx="372868" cy="37348"/>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6072717" y="3218138"/>
              <a:ext cx="318386" cy="176686"/>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H="1" flipV="1">
              <a:off x="6910442" y="3693296"/>
              <a:ext cx="101610" cy="27522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6293879" y="3642102"/>
              <a:ext cx="616563" cy="5283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6282656" y="3367108"/>
              <a:ext cx="491166" cy="28157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6773822" y="2912699"/>
              <a:ext cx="828273" cy="45833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6481273" y="2789401"/>
              <a:ext cx="338558" cy="35246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a:off x="7012054" y="2251570"/>
              <a:ext cx="286045" cy="122120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7307075" y="2251570"/>
              <a:ext cx="307210" cy="1534704"/>
            </a:xfrm>
            <a:prstGeom prst="line">
              <a:avLst/>
            </a:prstGeom>
            <a:ln w="3175">
              <a:solidFill>
                <a:schemeClr val="accent1">
                  <a:alpha val="3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6518102" y="1900954"/>
              <a:ext cx="788973" cy="35061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6130918" y="1900954"/>
              <a:ext cx="387184" cy="60972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a:off x="5694138" y="2510683"/>
              <a:ext cx="436780" cy="753413"/>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694138" y="3264096"/>
              <a:ext cx="495292" cy="522178"/>
            </a:xfrm>
            <a:prstGeom prst="line">
              <a:avLst/>
            </a:prstGeom>
            <a:ln w="3175">
              <a:solidFill>
                <a:schemeClr val="accent5">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6058663" y="3800135"/>
              <a:ext cx="130767" cy="1013770"/>
            </a:xfrm>
            <a:prstGeom prst="line">
              <a:avLst/>
            </a:prstGeom>
            <a:ln w="3175">
              <a:solidFill>
                <a:schemeClr val="accent1">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56343" y="3923999"/>
              <a:ext cx="594429" cy="90313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6650772" y="3923999"/>
              <a:ext cx="1316213" cy="37162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5054091" y="3449819"/>
              <a:ext cx="396626" cy="1397339"/>
            </a:xfrm>
            <a:prstGeom prst="line">
              <a:avLst/>
            </a:prstGeom>
            <a:ln w="3175">
              <a:solidFill>
                <a:schemeClr val="accent5">
                  <a:lumMod val="75000"/>
                  <a:alpha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5054092" y="4813905"/>
              <a:ext cx="1002251" cy="33253"/>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845003" y="3917058"/>
              <a:ext cx="807484" cy="6941"/>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5845003" y="3917057"/>
              <a:ext cx="752319" cy="646213"/>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2160" y="3917098"/>
              <a:ext cx="50327" cy="646172"/>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10965" y="4563270"/>
              <a:ext cx="1012811" cy="283888"/>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flipV="1">
              <a:off x="7614285" y="3786274"/>
              <a:ext cx="9491" cy="1060884"/>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7117370" y="3786274"/>
              <a:ext cx="496915" cy="935517"/>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flipV="1">
              <a:off x="6652487" y="3917098"/>
              <a:ext cx="464883" cy="804693"/>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372731" y="4741758"/>
              <a:ext cx="594254" cy="837150"/>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012054" y="3666950"/>
              <a:ext cx="900502" cy="715157"/>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5555217" y="5004310"/>
              <a:ext cx="962425" cy="887251"/>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5045612" y="4847158"/>
              <a:ext cx="570757" cy="280577"/>
            </a:xfrm>
            <a:prstGeom prst="line">
              <a:avLst/>
            </a:prstGeom>
            <a:ln w="3175">
              <a:solidFill>
                <a:schemeClr val="accent1">
                  <a:alpha val="4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5602424" y="4813905"/>
              <a:ext cx="453919" cy="313830"/>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4563079" y="4219960"/>
              <a:ext cx="1485018" cy="593945"/>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6048097" y="4721791"/>
              <a:ext cx="1072085" cy="105346"/>
            </a:xfrm>
            <a:prstGeom prst="line">
              <a:avLst/>
            </a:prstGeom>
            <a:ln w="3175">
              <a:solidFill>
                <a:schemeClr val="bg1">
                  <a:alpha val="5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flipV="1">
              <a:off x="4449698" y="3519325"/>
              <a:ext cx="1395305" cy="397732"/>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5085747" y="3917058"/>
              <a:ext cx="759256" cy="1796827"/>
            </a:xfrm>
            <a:prstGeom prst="line">
              <a:avLst/>
            </a:prstGeom>
            <a:ln w="3175">
              <a:solidFill>
                <a:schemeClr val="accent5">
                  <a:lumMod val="75000"/>
                  <a:alpha val="46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43" name="Group 342"/>
            <p:cNvGrpSpPr/>
            <p:nvPr/>
          </p:nvGrpSpPr>
          <p:grpSpPr>
            <a:xfrm>
              <a:off x="4875303" y="4665656"/>
              <a:ext cx="366674" cy="366674"/>
              <a:chOff x="4890974" y="2550684"/>
              <a:chExt cx="401994" cy="401994"/>
            </a:xfrm>
          </p:grpSpPr>
          <p:sp>
            <p:nvSpPr>
              <p:cNvPr id="344" name="Oval 343"/>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45" name="Oval 344"/>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46" name="Oval 345"/>
              <p:cNvSpPr/>
              <p:nvPr/>
            </p:nvSpPr>
            <p:spPr>
              <a:xfrm>
                <a:off x="5049784" y="2711941"/>
                <a:ext cx="79481" cy="79481"/>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47" name="Group 346"/>
            <p:cNvGrpSpPr/>
            <p:nvPr/>
          </p:nvGrpSpPr>
          <p:grpSpPr>
            <a:xfrm>
              <a:off x="5940030" y="2810107"/>
              <a:ext cx="244580" cy="244580"/>
              <a:chOff x="870314" y="1739718"/>
              <a:chExt cx="532052" cy="532052"/>
            </a:xfrm>
          </p:grpSpPr>
          <p:sp>
            <p:nvSpPr>
              <p:cNvPr id="348" name="Oval 347"/>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49" name="Oval 348"/>
              <p:cNvSpPr/>
              <p:nvPr/>
            </p:nvSpPr>
            <p:spPr>
              <a:xfrm>
                <a:off x="870314" y="1739718"/>
                <a:ext cx="532052" cy="532052"/>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50" name="Oval 349"/>
              <p:cNvSpPr/>
              <p:nvPr/>
            </p:nvSpPr>
            <p:spPr>
              <a:xfrm>
                <a:off x="1069889" y="1939293"/>
                <a:ext cx="132902" cy="132902"/>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51" name="Group 350"/>
            <p:cNvGrpSpPr/>
            <p:nvPr/>
          </p:nvGrpSpPr>
          <p:grpSpPr>
            <a:xfrm>
              <a:off x="5986700" y="1814580"/>
              <a:ext cx="244580" cy="244580"/>
              <a:chOff x="870314" y="1739718"/>
              <a:chExt cx="532052" cy="532052"/>
            </a:xfrm>
          </p:grpSpPr>
          <p:sp>
            <p:nvSpPr>
              <p:cNvPr id="352" name="Oval 351"/>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53" name="Oval 352"/>
              <p:cNvSpPr/>
              <p:nvPr/>
            </p:nvSpPr>
            <p:spPr>
              <a:xfrm>
                <a:off x="870314" y="1739718"/>
                <a:ext cx="532052" cy="532052"/>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54" name="Oval 353"/>
              <p:cNvSpPr/>
              <p:nvPr/>
            </p:nvSpPr>
            <p:spPr>
              <a:xfrm>
                <a:off x="1069889" y="1939293"/>
                <a:ext cx="132902" cy="132902"/>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55" name="Group 354"/>
            <p:cNvGrpSpPr/>
            <p:nvPr/>
          </p:nvGrpSpPr>
          <p:grpSpPr>
            <a:xfrm>
              <a:off x="5074084" y="2219877"/>
              <a:ext cx="343040" cy="343040"/>
              <a:chOff x="913881" y="1783285"/>
              <a:chExt cx="444918" cy="444918"/>
            </a:xfrm>
          </p:grpSpPr>
          <p:sp>
            <p:nvSpPr>
              <p:cNvPr id="356" name="Oval 355"/>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57" name="Oval 356"/>
              <p:cNvSpPr/>
              <p:nvPr/>
            </p:nvSpPr>
            <p:spPr>
              <a:xfrm>
                <a:off x="913881" y="1783285"/>
                <a:ext cx="444918" cy="444918"/>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58" name="Oval 357"/>
              <p:cNvSpPr/>
              <p:nvPr/>
            </p:nvSpPr>
            <p:spPr>
              <a:xfrm>
                <a:off x="1093632" y="1963036"/>
                <a:ext cx="85417" cy="85417"/>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59" name="Group 358"/>
            <p:cNvGrpSpPr/>
            <p:nvPr/>
          </p:nvGrpSpPr>
          <p:grpSpPr>
            <a:xfrm>
              <a:off x="3557396" y="4198704"/>
              <a:ext cx="509668" cy="509668"/>
              <a:chOff x="4812590" y="2472300"/>
              <a:chExt cx="558762" cy="558762"/>
            </a:xfrm>
          </p:grpSpPr>
          <p:sp>
            <p:nvSpPr>
              <p:cNvPr id="360" name="Oval 359"/>
              <p:cNvSpPr/>
              <p:nvPr/>
            </p:nvSpPr>
            <p:spPr>
              <a:xfrm>
                <a:off x="4812590" y="2472300"/>
                <a:ext cx="558762" cy="558762"/>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61" name="Oval 360"/>
              <p:cNvSpPr/>
              <p:nvPr/>
            </p:nvSpPr>
            <p:spPr>
              <a:xfrm>
                <a:off x="5026048" y="2688205"/>
                <a:ext cx="126952" cy="126952"/>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62" name="Oval 361"/>
              <p:cNvSpPr/>
              <p:nvPr/>
            </p:nvSpPr>
            <p:spPr>
              <a:xfrm>
                <a:off x="5049784" y="2711941"/>
                <a:ext cx="79481" cy="79481"/>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63" name="Group 362"/>
            <p:cNvGrpSpPr/>
            <p:nvPr/>
          </p:nvGrpSpPr>
          <p:grpSpPr>
            <a:xfrm>
              <a:off x="5934877" y="2319496"/>
              <a:ext cx="378002" cy="378002"/>
              <a:chOff x="870314" y="1739718"/>
              <a:chExt cx="532052" cy="532052"/>
            </a:xfrm>
          </p:grpSpPr>
          <p:sp>
            <p:nvSpPr>
              <p:cNvPr id="364" name="Oval 363"/>
              <p:cNvSpPr/>
              <p:nvPr/>
            </p:nvSpPr>
            <p:spPr>
              <a:xfrm>
                <a:off x="870314" y="1739718"/>
                <a:ext cx="532052" cy="532052"/>
              </a:xfrm>
              <a:prstGeom prst="ellipse">
                <a:avLst/>
              </a:prstGeom>
              <a:solidFill>
                <a:schemeClr val="accent5">
                  <a:alpha val="18000"/>
                </a:schemeClr>
              </a:solidFill>
              <a:ln w="3175">
                <a:solidFill>
                  <a:schemeClr val="accent5">
                    <a:lumMod val="75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65" name="Oval 364"/>
              <p:cNvSpPr/>
              <p:nvPr/>
            </p:nvSpPr>
            <p:spPr>
              <a:xfrm>
                <a:off x="1019938" y="1889343"/>
                <a:ext cx="232804" cy="232801"/>
              </a:xfrm>
              <a:prstGeom prst="ellips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66" name="Oval 365"/>
              <p:cNvSpPr/>
              <p:nvPr/>
            </p:nvSpPr>
            <p:spPr>
              <a:xfrm>
                <a:off x="1104164" y="1973568"/>
                <a:ext cx="64353" cy="64353"/>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67" name="Group 366"/>
            <p:cNvGrpSpPr/>
            <p:nvPr/>
          </p:nvGrpSpPr>
          <p:grpSpPr>
            <a:xfrm>
              <a:off x="8170001" y="2188357"/>
              <a:ext cx="378002" cy="378002"/>
              <a:chOff x="870314" y="1739718"/>
              <a:chExt cx="532052" cy="532052"/>
            </a:xfrm>
          </p:grpSpPr>
          <p:sp>
            <p:nvSpPr>
              <p:cNvPr id="368" name="Oval 367"/>
              <p:cNvSpPr/>
              <p:nvPr/>
            </p:nvSpPr>
            <p:spPr>
              <a:xfrm>
                <a:off x="870314" y="1739718"/>
                <a:ext cx="532052" cy="532052"/>
              </a:xfrm>
              <a:prstGeom prst="ellipse">
                <a:avLst/>
              </a:prstGeom>
              <a:solidFill>
                <a:schemeClr val="accent5">
                  <a:alpha val="18000"/>
                </a:schemeClr>
              </a:solidFill>
              <a:ln w="3175">
                <a:solidFill>
                  <a:schemeClr val="accent5">
                    <a:lumMod val="75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69" name="Oval 368"/>
              <p:cNvSpPr/>
              <p:nvPr/>
            </p:nvSpPr>
            <p:spPr>
              <a:xfrm>
                <a:off x="1019938" y="1889343"/>
                <a:ext cx="232804" cy="232801"/>
              </a:xfrm>
              <a:prstGeom prst="ellips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70" name="Oval 369"/>
              <p:cNvSpPr/>
              <p:nvPr/>
            </p:nvSpPr>
            <p:spPr>
              <a:xfrm>
                <a:off x="1104164" y="1973568"/>
                <a:ext cx="64353" cy="64353"/>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grpSp>
          <p:nvGrpSpPr>
            <p:cNvPr id="371" name="Group 370"/>
            <p:cNvGrpSpPr/>
            <p:nvPr/>
          </p:nvGrpSpPr>
          <p:grpSpPr>
            <a:xfrm>
              <a:off x="4192853" y="1531069"/>
              <a:ext cx="266784" cy="266784"/>
              <a:chOff x="948586" y="1817990"/>
              <a:chExt cx="375508" cy="375508"/>
            </a:xfrm>
          </p:grpSpPr>
          <p:sp>
            <p:nvSpPr>
              <p:cNvPr id="372" name="Oval 371"/>
              <p:cNvSpPr/>
              <p:nvPr/>
            </p:nvSpPr>
            <p:spPr>
              <a:xfrm>
                <a:off x="948586" y="1817990"/>
                <a:ext cx="375508" cy="375508"/>
              </a:xfrm>
              <a:prstGeom prst="ellipse">
                <a:avLst/>
              </a:prstGeom>
              <a:solidFill>
                <a:schemeClr val="accent5">
                  <a:alpha val="18000"/>
                </a:schemeClr>
              </a:solidFill>
              <a:ln w="3175">
                <a:solidFill>
                  <a:schemeClr val="accent5">
                    <a:lumMod val="75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73" name="Oval 372"/>
              <p:cNvSpPr/>
              <p:nvPr/>
            </p:nvSpPr>
            <p:spPr>
              <a:xfrm>
                <a:off x="1019938" y="1889343"/>
                <a:ext cx="232804" cy="232801"/>
              </a:xfrm>
              <a:prstGeom prst="ellips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sp>
            <p:nvSpPr>
              <p:cNvPr id="374" name="Oval 373"/>
              <p:cNvSpPr/>
              <p:nvPr/>
            </p:nvSpPr>
            <p:spPr>
              <a:xfrm>
                <a:off x="1104164" y="1973568"/>
                <a:ext cx="64353" cy="64353"/>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a:latin typeface="+mj-lt"/>
                </a:endParaRPr>
              </a:p>
            </p:txBody>
          </p:sp>
        </p:grpSp>
        <p:pic>
          <p:nvPicPr>
            <p:cNvPr id="3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2523" y="3739286"/>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9239" y="3203675"/>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720" y="3093943"/>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281" y="3136204"/>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466" y="2569222"/>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7040" y="2301297"/>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6125" y="4461030"/>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5639" y="3879102"/>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0859" y="4950702"/>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3250" y="4815518"/>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551" y="1817928"/>
              <a:ext cx="116222" cy="115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1440" y="3051742"/>
              <a:ext cx="243619" cy="242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4937" y="1404542"/>
              <a:ext cx="243619" cy="242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4774" y="2894165"/>
              <a:ext cx="243619" cy="242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6311" y="1802647"/>
              <a:ext cx="173252" cy="1727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0" name="Oval 389"/>
            <p:cNvSpPr/>
            <p:nvPr/>
          </p:nvSpPr>
          <p:spPr bwMode="auto">
            <a:xfrm>
              <a:off x="5616041" y="3181259"/>
              <a:ext cx="156254" cy="15625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1" name="Oval 390"/>
            <p:cNvSpPr/>
            <p:nvPr/>
          </p:nvSpPr>
          <p:spPr bwMode="auto">
            <a:xfrm>
              <a:off x="5911603" y="3325065"/>
              <a:ext cx="84086" cy="84086"/>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2" name="Oval 391"/>
            <p:cNvSpPr/>
            <p:nvPr/>
          </p:nvSpPr>
          <p:spPr bwMode="auto">
            <a:xfrm>
              <a:off x="5653495" y="3498555"/>
              <a:ext cx="84086" cy="84086"/>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3" name="Oval 392"/>
            <p:cNvSpPr/>
            <p:nvPr/>
          </p:nvSpPr>
          <p:spPr bwMode="auto">
            <a:xfrm>
              <a:off x="6012888" y="3161621"/>
              <a:ext cx="113744" cy="11374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4" name="Oval 393"/>
            <p:cNvSpPr/>
            <p:nvPr/>
          </p:nvSpPr>
          <p:spPr bwMode="auto">
            <a:xfrm>
              <a:off x="4428709" y="3696145"/>
              <a:ext cx="113744" cy="11374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5" name="Oval 394"/>
            <p:cNvSpPr/>
            <p:nvPr/>
          </p:nvSpPr>
          <p:spPr bwMode="auto">
            <a:xfrm>
              <a:off x="6955126" y="2278994"/>
              <a:ext cx="74164" cy="7416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6" name="Oval 395"/>
            <p:cNvSpPr/>
            <p:nvPr/>
          </p:nvSpPr>
          <p:spPr bwMode="auto">
            <a:xfrm>
              <a:off x="8200667" y="3944666"/>
              <a:ext cx="156254" cy="15625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7" name="Oval 396"/>
            <p:cNvSpPr/>
            <p:nvPr/>
          </p:nvSpPr>
          <p:spPr bwMode="auto">
            <a:xfrm>
              <a:off x="8537228" y="3381887"/>
              <a:ext cx="94708" cy="94708"/>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8" name="Oval 397"/>
            <p:cNvSpPr/>
            <p:nvPr/>
          </p:nvSpPr>
          <p:spPr bwMode="auto">
            <a:xfrm>
              <a:off x="7703262" y="3222814"/>
              <a:ext cx="94708" cy="94708"/>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399" name="Oval 398"/>
            <p:cNvSpPr/>
            <p:nvPr/>
          </p:nvSpPr>
          <p:spPr bwMode="auto">
            <a:xfrm>
              <a:off x="5591013" y="1525188"/>
              <a:ext cx="156254" cy="15625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sp>
          <p:nvSpPr>
            <p:cNvPr id="400" name="Oval 399"/>
            <p:cNvSpPr/>
            <p:nvPr/>
          </p:nvSpPr>
          <p:spPr bwMode="auto">
            <a:xfrm>
              <a:off x="4098565" y="3817067"/>
              <a:ext cx="156254" cy="156254"/>
            </a:xfrm>
            <a:prstGeom prst="ellipse">
              <a:avLst/>
            </a:prstGeom>
            <a:solidFill>
              <a:schemeClr val="tx2">
                <a:alpha val="88000"/>
              </a:schemeClr>
            </a:solidFill>
            <a:ln w="3175" cap="rnd">
              <a:solidFill>
                <a:schemeClr val="accent1">
                  <a:alpha val="53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rtlCol="0" anchor="t" anchorCtr="0" compatLnSpc="1">
              <a:prstTxWarp prst="textNoShape">
                <a:avLst/>
              </a:prstTxWarp>
            </a:bodyPr>
            <a:lstStyle/>
            <a:p>
              <a:pPr algn="ctr"/>
              <a:endParaRPr lang="en-US" sz="1350" dirty="0"/>
            </a:p>
          </p:txBody>
        </p:sp>
        <p:pic>
          <p:nvPicPr>
            <p:cNvPr id="401" name="Picture 4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917" y="916966"/>
              <a:ext cx="4986990" cy="5024067"/>
            </a:xfrm>
            <a:prstGeom prst="rect">
              <a:avLst/>
            </a:prstGeom>
          </p:spPr>
        </p:pic>
        <p:pic>
          <p:nvPicPr>
            <p:cNvPr id="402" name="Picture 4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2896" y="4382107"/>
              <a:ext cx="1819982" cy="1833512"/>
            </a:xfrm>
            <a:prstGeom prst="rect">
              <a:avLst/>
            </a:prstGeom>
          </p:spPr>
        </p:pic>
        <p:pic>
          <p:nvPicPr>
            <p:cNvPr id="403" name="Picture 4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5303" y="2526083"/>
              <a:ext cx="2130940" cy="2146780"/>
            </a:xfrm>
            <a:prstGeom prst="rect">
              <a:avLst/>
            </a:prstGeom>
          </p:spPr>
        </p:pic>
        <p:pic>
          <p:nvPicPr>
            <p:cNvPr id="404" name="Picture 4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9649" y="2874089"/>
              <a:ext cx="809014" cy="815028"/>
            </a:xfrm>
            <a:prstGeom prst="rect">
              <a:avLst/>
            </a:prstGeom>
          </p:spPr>
        </p:pic>
        <p:pic>
          <p:nvPicPr>
            <p:cNvPr id="405" name="Picture 4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66670" y="2693481"/>
              <a:ext cx="1221438" cy="1230518"/>
            </a:xfrm>
            <a:prstGeom prst="rect">
              <a:avLst/>
            </a:prstGeom>
          </p:spPr>
        </p:pic>
        <p:pic>
          <p:nvPicPr>
            <p:cNvPr id="406" name="Picture 4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61199" y="2881825"/>
              <a:ext cx="1221438" cy="1230518"/>
            </a:xfrm>
            <a:prstGeom prst="rect">
              <a:avLst/>
            </a:prstGeom>
          </p:spPr>
        </p:pic>
        <p:pic>
          <p:nvPicPr>
            <p:cNvPr id="407" name="Picture 4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5142" y="2868615"/>
              <a:ext cx="1221438" cy="1230518"/>
            </a:xfrm>
            <a:prstGeom prst="rect">
              <a:avLst/>
            </a:prstGeom>
          </p:spPr>
        </p:pic>
        <p:pic>
          <p:nvPicPr>
            <p:cNvPr id="408" name="Picture 4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8562" y="2841168"/>
              <a:ext cx="1221438" cy="1230518"/>
            </a:xfrm>
            <a:prstGeom prst="rect">
              <a:avLst/>
            </a:prstGeom>
          </p:spPr>
        </p:pic>
        <p:pic>
          <p:nvPicPr>
            <p:cNvPr id="409" name="Picture 4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23854" y="5233429"/>
              <a:ext cx="653732" cy="658592"/>
            </a:xfrm>
            <a:prstGeom prst="rect">
              <a:avLst/>
            </a:prstGeom>
          </p:spPr>
        </p:pic>
        <p:pic>
          <p:nvPicPr>
            <p:cNvPr id="410" name="Picture 4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6126" y="5224609"/>
              <a:ext cx="653732" cy="658592"/>
            </a:xfrm>
            <a:prstGeom prst="rect">
              <a:avLst/>
            </a:prstGeom>
          </p:spPr>
        </p:pic>
        <p:pic>
          <p:nvPicPr>
            <p:cNvPr id="411" name="Picture 4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15239" y="5249612"/>
              <a:ext cx="653732" cy="658592"/>
            </a:xfrm>
            <a:prstGeom prst="rect">
              <a:avLst/>
            </a:prstGeom>
          </p:spPr>
        </p:pic>
        <p:pic>
          <p:nvPicPr>
            <p:cNvPr id="412" name="Picture 4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86075" y="5249612"/>
              <a:ext cx="653732" cy="658592"/>
            </a:xfrm>
            <a:prstGeom prst="rect">
              <a:avLst/>
            </a:prstGeom>
          </p:spPr>
        </p:pic>
        <p:pic>
          <p:nvPicPr>
            <p:cNvPr id="416" name="Picture 4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607" y="5071545"/>
              <a:ext cx="653732" cy="658592"/>
            </a:xfrm>
            <a:prstGeom prst="rect">
              <a:avLst/>
            </a:prstGeom>
          </p:spPr>
        </p:pic>
        <p:pic>
          <p:nvPicPr>
            <p:cNvPr id="417" name="Picture 4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6871" y="5137457"/>
              <a:ext cx="653732" cy="658592"/>
            </a:xfrm>
            <a:prstGeom prst="rect">
              <a:avLst/>
            </a:prstGeom>
          </p:spPr>
        </p:pic>
        <p:pic>
          <p:nvPicPr>
            <p:cNvPr id="418" name="Picture 4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09540" y="5144131"/>
              <a:ext cx="653732" cy="658592"/>
            </a:xfrm>
            <a:prstGeom prst="rect">
              <a:avLst/>
            </a:prstGeom>
          </p:spPr>
        </p:pic>
        <p:pic>
          <p:nvPicPr>
            <p:cNvPr id="419" name="Picture 4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4730" y="5167380"/>
              <a:ext cx="653732" cy="658592"/>
            </a:xfrm>
            <a:prstGeom prst="rect">
              <a:avLst/>
            </a:prstGeom>
          </p:spPr>
        </p:pic>
      </p:grpSp>
      <p:sp>
        <p:nvSpPr>
          <p:cNvPr id="413" name="Rectangle 412"/>
          <p:cNvSpPr/>
          <p:nvPr/>
        </p:nvSpPr>
        <p:spPr>
          <a:xfrm>
            <a:off x="3217564" y="2295891"/>
            <a:ext cx="2907421" cy="541174"/>
          </a:xfrm>
          <a:prstGeom prst="rect">
            <a:avLst/>
          </a:prstGeom>
        </p:spPr>
        <p:txBody>
          <a:bodyPr wrap="square">
            <a:spAutoFit/>
          </a:bodyPr>
          <a:lstStyle/>
          <a:p>
            <a:pPr>
              <a:lnSpc>
                <a:spcPts val="3450"/>
              </a:lnSpc>
              <a:spcBef>
                <a:spcPts val="600"/>
              </a:spcBef>
              <a:spcAft>
                <a:spcPts val="150"/>
              </a:spcAft>
              <a:defRPr/>
            </a:pPr>
            <a:r>
              <a:rPr lang="zh-CN" altLang="en-US" sz="4500" spc="-225" dirty="0" smtClean="0">
                <a:solidFill>
                  <a:schemeClr val="accent6">
                    <a:lumMod val="50000"/>
                  </a:schemeClr>
                </a:solidFill>
                <a:effectLst>
                  <a:glow rad="355600">
                    <a:schemeClr val="tx2">
                      <a:alpha val="18000"/>
                    </a:schemeClr>
                  </a:glow>
                </a:effectLst>
                <a:latin typeface="Gotham Bold" pitchFamily="50" charset="0"/>
                <a:cs typeface="Gotham Bold" pitchFamily="50" charset="0"/>
              </a:rPr>
              <a:t>感知型企业</a:t>
            </a:r>
            <a:endParaRPr lang="en-US" sz="3000" spc="-225" dirty="0">
              <a:solidFill>
                <a:schemeClr val="accent6">
                  <a:lumMod val="50000"/>
                </a:schemeClr>
              </a:solidFill>
              <a:effectLst>
                <a:glow rad="355600">
                  <a:schemeClr val="tx2">
                    <a:alpha val="18000"/>
                  </a:schemeClr>
                </a:glow>
              </a:effectLst>
              <a:latin typeface="Gotham Bold" pitchFamily="50" charset="0"/>
              <a:cs typeface="Gotham Bold" pitchFamily="50" charset="0"/>
            </a:endParaRPr>
          </a:p>
        </p:txBody>
      </p:sp>
      <p:sp>
        <p:nvSpPr>
          <p:cNvPr id="420" name="1000"/>
          <p:cNvSpPr txBox="1"/>
          <p:nvPr/>
        </p:nvSpPr>
        <p:spPr>
          <a:xfrm>
            <a:off x="5406974" y="4276470"/>
            <a:ext cx="1665343" cy="387286"/>
          </a:xfrm>
          <a:prstGeom prst="rect">
            <a:avLst/>
          </a:prstGeom>
          <a:noFill/>
        </p:spPr>
        <p:txBody>
          <a:bodyPr wrap="square" rtlCol="0">
            <a:spAutoFit/>
          </a:bodyPr>
          <a:lstStyle/>
          <a:p>
            <a:pPr>
              <a:lnSpc>
                <a:spcPts val="2250"/>
              </a:lnSpc>
            </a:pPr>
            <a:r>
              <a:rPr lang="zh-CN" altLang="en-US" sz="2700" spc="-113" dirty="0" smtClean="0">
                <a:solidFill>
                  <a:srgbClr val="132748">
                    <a:lumMod val="75000"/>
                    <a:lumOff val="25000"/>
                  </a:srgbClr>
                </a:solidFill>
                <a:latin typeface="Gotham Book"/>
                <a:cs typeface="Gotham Book"/>
              </a:rPr>
              <a:t>积极主动</a:t>
            </a:r>
            <a:endParaRPr lang="en-US" sz="2700" spc="-113" dirty="0">
              <a:solidFill>
                <a:srgbClr val="132748">
                  <a:lumMod val="75000"/>
                  <a:lumOff val="25000"/>
                </a:srgbClr>
              </a:solidFill>
              <a:latin typeface="Gotham Book"/>
              <a:cs typeface="Gotham Book"/>
            </a:endParaRPr>
          </a:p>
        </p:txBody>
      </p:sp>
      <p:sp>
        <p:nvSpPr>
          <p:cNvPr id="421" name="1000"/>
          <p:cNvSpPr txBox="1"/>
          <p:nvPr/>
        </p:nvSpPr>
        <p:spPr>
          <a:xfrm>
            <a:off x="1549104" y="3964999"/>
            <a:ext cx="2108565" cy="387286"/>
          </a:xfrm>
          <a:prstGeom prst="rect">
            <a:avLst/>
          </a:prstGeom>
          <a:noFill/>
        </p:spPr>
        <p:txBody>
          <a:bodyPr wrap="square" rtlCol="0">
            <a:spAutoFit/>
          </a:bodyPr>
          <a:lstStyle/>
          <a:p>
            <a:pPr>
              <a:lnSpc>
                <a:spcPts val="2250"/>
              </a:lnSpc>
            </a:pPr>
            <a:r>
              <a:rPr lang="zh-CN" altLang="en-US" sz="2700" spc="-113" dirty="0" smtClean="0">
                <a:solidFill>
                  <a:srgbClr val="132748">
                    <a:lumMod val="75000"/>
                    <a:lumOff val="25000"/>
                  </a:srgbClr>
                </a:solidFill>
                <a:latin typeface="Gotham Book"/>
                <a:cs typeface="Gotham Book"/>
              </a:rPr>
              <a:t>高效沟通</a:t>
            </a:r>
            <a:endParaRPr lang="en-US" sz="2700" spc="-113" dirty="0">
              <a:solidFill>
                <a:srgbClr val="132748">
                  <a:lumMod val="75000"/>
                  <a:lumOff val="25000"/>
                </a:srgbClr>
              </a:solidFill>
              <a:latin typeface="Gotham Book"/>
              <a:cs typeface="Gotham Book"/>
            </a:endParaRPr>
          </a:p>
        </p:txBody>
      </p:sp>
      <p:sp>
        <p:nvSpPr>
          <p:cNvPr id="422" name="1000"/>
          <p:cNvSpPr txBox="1"/>
          <p:nvPr/>
        </p:nvSpPr>
        <p:spPr>
          <a:xfrm>
            <a:off x="1012370" y="1454905"/>
            <a:ext cx="1973471" cy="387286"/>
          </a:xfrm>
          <a:prstGeom prst="rect">
            <a:avLst/>
          </a:prstGeom>
          <a:noFill/>
        </p:spPr>
        <p:txBody>
          <a:bodyPr wrap="square" rtlCol="0">
            <a:spAutoFit/>
          </a:bodyPr>
          <a:lstStyle/>
          <a:p>
            <a:pPr>
              <a:lnSpc>
                <a:spcPts val="2250"/>
              </a:lnSpc>
            </a:pPr>
            <a:r>
              <a:rPr lang="zh-CN" altLang="en-US" sz="2700" spc="-113" dirty="0" smtClean="0">
                <a:solidFill>
                  <a:srgbClr val="132748">
                    <a:lumMod val="75000"/>
                    <a:lumOff val="25000"/>
                  </a:srgbClr>
                </a:solidFill>
                <a:latin typeface="Gotham Book"/>
                <a:cs typeface="Gotham Book"/>
              </a:rPr>
              <a:t>自主独立</a:t>
            </a:r>
            <a:endParaRPr lang="en-US" sz="2700" spc="-113" dirty="0">
              <a:solidFill>
                <a:srgbClr val="132748">
                  <a:lumMod val="75000"/>
                  <a:lumOff val="25000"/>
                </a:srgbClr>
              </a:solidFill>
              <a:latin typeface="Gotham Book"/>
              <a:cs typeface="Gotham Book"/>
            </a:endParaRPr>
          </a:p>
        </p:txBody>
      </p:sp>
      <p:sp>
        <p:nvSpPr>
          <p:cNvPr id="423" name="1000"/>
          <p:cNvSpPr txBox="1"/>
          <p:nvPr/>
        </p:nvSpPr>
        <p:spPr>
          <a:xfrm>
            <a:off x="4699302" y="394789"/>
            <a:ext cx="2108565" cy="387286"/>
          </a:xfrm>
          <a:prstGeom prst="rect">
            <a:avLst/>
          </a:prstGeom>
          <a:noFill/>
        </p:spPr>
        <p:txBody>
          <a:bodyPr wrap="square" rtlCol="0">
            <a:spAutoFit/>
          </a:bodyPr>
          <a:lstStyle/>
          <a:p>
            <a:pPr>
              <a:lnSpc>
                <a:spcPts val="2250"/>
              </a:lnSpc>
            </a:pPr>
            <a:r>
              <a:rPr lang="zh-CN" altLang="en-US" sz="2700" spc="-113" dirty="0" smtClean="0">
                <a:solidFill>
                  <a:srgbClr val="132748">
                    <a:lumMod val="75000"/>
                    <a:lumOff val="25000"/>
                  </a:srgbClr>
                </a:solidFill>
                <a:latin typeface="Gotham Book"/>
                <a:cs typeface="Gotham Book"/>
              </a:rPr>
              <a:t>规模扩展</a:t>
            </a:r>
            <a:endParaRPr lang="en-US" sz="2700" spc="-113" dirty="0">
              <a:solidFill>
                <a:srgbClr val="132748">
                  <a:lumMod val="75000"/>
                  <a:lumOff val="25000"/>
                </a:srgbClr>
              </a:solidFill>
              <a:latin typeface="Gotham Book"/>
              <a:cs typeface="Gotham Book"/>
            </a:endParaRPr>
          </a:p>
        </p:txBody>
      </p:sp>
      <p:sp>
        <p:nvSpPr>
          <p:cNvPr id="424" name="1000"/>
          <p:cNvSpPr txBox="1"/>
          <p:nvPr/>
        </p:nvSpPr>
        <p:spPr>
          <a:xfrm>
            <a:off x="6505130" y="1830273"/>
            <a:ext cx="2108565" cy="387286"/>
          </a:xfrm>
          <a:prstGeom prst="rect">
            <a:avLst/>
          </a:prstGeom>
          <a:noFill/>
        </p:spPr>
        <p:txBody>
          <a:bodyPr wrap="square" rtlCol="0">
            <a:spAutoFit/>
          </a:bodyPr>
          <a:lstStyle/>
          <a:p>
            <a:pPr>
              <a:lnSpc>
                <a:spcPts val="2250"/>
              </a:lnSpc>
            </a:pPr>
            <a:r>
              <a:rPr lang="zh-CN" altLang="en-US" sz="2700" spc="-113" dirty="0" smtClean="0">
                <a:solidFill>
                  <a:srgbClr val="132748">
                    <a:lumMod val="75000"/>
                    <a:lumOff val="25000"/>
                  </a:srgbClr>
                </a:solidFill>
                <a:latin typeface="Gotham Book"/>
                <a:cs typeface="Gotham Book"/>
              </a:rPr>
              <a:t>逐步成长</a:t>
            </a:r>
            <a:endParaRPr lang="en-US" sz="2700" spc="-113" dirty="0">
              <a:solidFill>
                <a:srgbClr val="132748">
                  <a:lumMod val="75000"/>
                  <a:lumOff val="25000"/>
                </a:srgbClr>
              </a:solidFill>
              <a:latin typeface="Gotham Book"/>
              <a:cs typeface="Gotham Book"/>
            </a:endParaRPr>
          </a:p>
        </p:txBody>
      </p:sp>
    </p:spTree>
    <p:extLst>
      <p:ext uri="{BB962C8B-B14F-4D97-AF65-F5344CB8AC3E}">
        <p14:creationId xmlns:p14="http://schemas.microsoft.com/office/powerpoint/2010/main" val="215065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2000" fill="hold"/>
                                        <p:tgtEl>
                                          <p:spTgt spid="420"/>
                                        </p:tgtEl>
                                        <p:attrNameLst>
                                          <p:attrName>ppt_x</p:attrName>
                                        </p:attrNameLst>
                                      </p:cBhvr>
                                      <p:tavLst>
                                        <p:tav tm="0">
                                          <p:val>
                                            <p:strVal val="1+#ppt_w/2"/>
                                          </p:val>
                                        </p:tav>
                                        <p:tav tm="100000">
                                          <p:val>
                                            <p:strVal val="#ppt_x"/>
                                          </p:val>
                                        </p:tav>
                                      </p:tavLst>
                                    </p:anim>
                                    <p:anim calcmode="lin" valueType="num">
                                      <p:cBhvr additive="base">
                                        <p:cTn id="8" dur="2000" fill="hold"/>
                                        <p:tgtEl>
                                          <p:spTgt spid="4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21"/>
                                        </p:tgtEl>
                                        <p:attrNameLst>
                                          <p:attrName>style.visibility</p:attrName>
                                        </p:attrNameLst>
                                      </p:cBhvr>
                                      <p:to>
                                        <p:strVal val="visible"/>
                                      </p:to>
                                    </p:set>
                                    <p:anim calcmode="lin" valueType="num">
                                      <p:cBhvr additive="base">
                                        <p:cTn id="11" dur="2000" fill="hold"/>
                                        <p:tgtEl>
                                          <p:spTgt spid="421"/>
                                        </p:tgtEl>
                                        <p:attrNameLst>
                                          <p:attrName>ppt_x</p:attrName>
                                        </p:attrNameLst>
                                      </p:cBhvr>
                                      <p:tavLst>
                                        <p:tav tm="0">
                                          <p:val>
                                            <p:strVal val="1+#ppt_w/2"/>
                                          </p:val>
                                        </p:tav>
                                        <p:tav tm="100000">
                                          <p:val>
                                            <p:strVal val="#ppt_x"/>
                                          </p:val>
                                        </p:tav>
                                      </p:tavLst>
                                    </p:anim>
                                    <p:anim calcmode="lin" valueType="num">
                                      <p:cBhvr additive="base">
                                        <p:cTn id="12" dur="2000" fill="hold"/>
                                        <p:tgtEl>
                                          <p:spTgt spid="4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422"/>
                                        </p:tgtEl>
                                        <p:attrNameLst>
                                          <p:attrName>style.visibility</p:attrName>
                                        </p:attrNameLst>
                                      </p:cBhvr>
                                      <p:to>
                                        <p:strVal val="visible"/>
                                      </p:to>
                                    </p:set>
                                    <p:anim calcmode="lin" valueType="num">
                                      <p:cBhvr additive="base">
                                        <p:cTn id="15" dur="2000" fill="hold"/>
                                        <p:tgtEl>
                                          <p:spTgt spid="422"/>
                                        </p:tgtEl>
                                        <p:attrNameLst>
                                          <p:attrName>ppt_x</p:attrName>
                                        </p:attrNameLst>
                                      </p:cBhvr>
                                      <p:tavLst>
                                        <p:tav tm="0">
                                          <p:val>
                                            <p:strVal val="1+#ppt_w/2"/>
                                          </p:val>
                                        </p:tav>
                                        <p:tav tm="100000">
                                          <p:val>
                                            <p:strVal val="#ppt_x"/>
                                          </p:val>
                                        </p:tav>
                                      </p:tavLst>
                                    </p:anim>
                                    <p:anim calcmode="lin" valueType="num">
                                      <p:cBhvr additive="base">
                                        <p:cTn id="16" dur="2000" fill="hold"/>
                                        <p:tgtEl>
                                          <p:spTgt spid="4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423"/>
                                        </p:tgtEl>
                                        <p:attrNameLst>
                                          <p:attrName>style.visibility</p:attrName>
                                        </p:attrNameLst>
                                      </p:cBhvr>
                                      <p:to>
                                        <p:strVal val="visible"/>
                                      </p:to>
                                    </p:set>
                                    <p:anim calcmode="lin" valueType="num">
                                      <p:cBhvr additive="base">
                                        <p:cTn id="19" dur="2000" fill="hold"/>
                                        <p:tgtEl>
                                          <p:spTgt spid="423"/>
                                        </p:tgtEl>
                                        <p:attrNameLst>
                                          <p:attrName>ppt_x</p:attrName>
                                        </p:attrNameLst>
                                      </p:cBhvr>
                                      <p:tavLst>
                                        <p:tav tm="0">
                                          <p:val>
                                            <p:strVal val="1+#ppt_w/2"/>
                                          </p:val>
                                        </p:tav>
                                        <p:tav tm="100000">
                                          <p:val>
                                            <p:strVal val="#ppt_x"/>
                                          </p:val>
                                        </p:tav>
                                      </p:tavLst>
                                    </p:anim>
                                    <p:anim calcmode="lin" valueType="num">
                                      <p:cBhvr additive="base">
                                        <p:cTn id="20" dur="2000" fill="hold"/>
                                        <p:tgtEl>
                                          <p:spTgt spid="4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424"/>
                                        </p:tgtEl>
                                        <p:attrNameLst>
                                          <p:attrName>style.visibility</p:attrName>
                                        </p:attrNameLst>
                                      </p:cBhvr>
                                      <p:to>
                                        <p:strVal val="visible"/>
                                      </p:to>
                                    </p:set>
                                    <p:anim calcmode="lin" valueType="num">
                                      <p:cBhvr additive="base">
                                        <p:cTn id="23" dur="2000" fill="hold"/>
                                        <p:tgtEl>
                                          <p:spTgt spid="424"/>
                                        </p:tgtEl>
                                        <p:attrNameLst>
                                          <p:attrName>ppt_x</p:attrName>
                                        </p:attrNameLst>
                                      </p:cBhvr>
                                      <p:tavLst>
                                        <p:tav tm="0">
                                          <p:val>
                                            <p:strVal val="1+#ppt_w/2"/>
                                          </p:val>
                                        </p:tav>
                                        <p:tav tm="100000">
                                          <p:val>
                                            <p:strVal val="#ppt_x"/>
                                          </p:val>
                                        </p:tav>
                                      </p:tavLst>
                                    </p:anim>
                                    <p:anim calcmode="lin" valueType="num">
                                      <p:cBhvr additive="base">
                                        <p:cTn id="24" dur="2000" fill="hold"/>
                                        <p:tgtEl>
                                          <p:spTgt spid="4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p:bldP spid="421" grpId="0"/>
      <p:bldP spid="422" grpId="0"/>
      <p:bldP spid="423" grpId="0"/>
      <p:bldP spid="4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30"/>
          <p:cNvSpPr txBox="1">
            <a:spLocks/>
          </p:cNvSpPr>
          <p:nvPr/>
        </p:nvSpPr>
        <p:spPr>
          <a:xfrm>
            <a:off x="140936" y="118412"/>
            <a:ext cx="8237538" cy="412750"/>
          </a:xfrm>
          <a:prstGeom prst="rect">
            <a:avLst/>
          </a:prstGeom>
        </p:spPr>
        <p:txBody>
          <a:bodyPr vert="horz" lIns="0" tIns="0" rIns="0" bIns="0" rtlCol="0" anchor="b" anchorCtr="0">
            <a:noAutofit/>
          </a:bodyPr>
          <a:lstStyle>
            <a:lvl1pPr algn="l" defTabSz="914400" rtl="0" eaLnBrk="1" latinLnBrk="0" hangingPunct="1">
              <a:lnSpc>
                <a:spcPct val="95000"/>
              </a:lnSpc>
              <a:spcBef>
                <a:spcPct val="0"/>
              </a:spcBef>
              <a:buNone/>
              <a:defRPr sz="2400" kern="1200" baseline="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smtClean="0"/>
              <a:t>UPS</a:t>
            </a:r>
            <a:r>
              <a:rPr lang="zh-CN" altLang="en-US" dirty="0" smtClean="0"/>
              <a:t>车辆维修预测</a:t>
            </a:r>
            <a:endParaRPr lang="zh-CN" altLang="en-US"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14612" y="531162"/>
            <a:ext cx="5600698" cy="431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1"/>
          <p:cNvSpPr/>
          <p:nvPr/>
        </p:nvSpPr>
        <p:spPr>
          <a:xfrm>
            <a:off x="512750" y="2239391"/>
            <a:ext cx="1230664" cy="1015663"/>
          </a:xfrm>
          <a:prstGeom prst="rect">
            <a:avLst/>
          </a:prstGeom>
        </p:spPr>
        <p:txBody>
          <a:bodyPr wrap="square">
            <a:spAutoFit/>
          </a:bodyPr>
          <a:lstStyle/>
          <a:p>
            <a:r>
              <a:rPr lang="zh-CN" altLang="zh-CN" sz="2000" b="1" dirty="0">
                <a:solidFill>
                  <a:srgbClr val="002060"/>
                </a:solidFill>
                <a:latin typeface="微软雅黑" panose="020B0503020204020204" pitchFamily="34" charset="-122"/>
                <a:ea typeface="微软雅黑" panose="020B0503020204020204" pitchFamily="34" charset="-122"/>
              </a:rPr>
              <a:t>预测</a:t>
            </a:r>
            <a:r>
              <a:rPr lang="zh-CN" altLang="zh-CN" sz="2000" b="1" dirty="0" smtClean="0">
                <a:solidFill>
                  <a:srgbClr val="002060"/>
                </a:solidFill>
                <a:latin typeface="微软雅黑" panose="020B0503020204020204" pitchFamily="34" charset="-122"/>
                <a:ea typeface="微软雅黑" panose="020B0503020204020204" pitchFamily="34" charset="-122"/>
              </a:rPr>
              <a:t>性</a:t>
            </a:r>
            <a:r>
              <a:rPr lang="zh-CN" altLang="en-US" sz="2000" b="1" dirty="0" smtClean="0">
                <a:solidFill>
                  <a:srgbClr val="002060"/>
                </a:solidFill>
                <a:latin typeface="微软雅黑" panose="020B0503020204020204" pitchFamily="34" charset="-122"/>
                <a:ea typeface="微软雅黑" panose="020B0503020204020204" pitchFamily="34" charset="-122"/>
              </a:rPr>
              <a:t>维修全</a:t>
            </a:r>
            <a:r>
              <a:rPr lang="zh-CN" altLang="en-US" sz="2000" b="1" dirty="0">
                <a:solidFill>
                  <a:srgbClr val="002060"/>
                </a:solidFill>
                <a:latin typeface="微软雅黑" panose="020B0503020204020204" pitchFamily="34" charset="-122"/>
                <a:ea typeface="微软雅黑" panose="020B0503020204020204" pitchFamily="34" charset="-122"/>
              </a:rPr>
              <a:t>美</a:t>
            </a:r>
            <a:r>
              <a:rPr lang="zh-CN" altLang="zh-CN" sz="2000" b="1" dirty="0" smtClean="0">
                <a:solidFill>
                  <a:srgbClr val="002060"/>
                </a:solidFill>
                <a:latin typeface="微软雅黑" panose="020B0503020204020204" pitchFamily="34" charset="-122"/>
                <a:ea typeface="微软雅黑" panose="020B0503020204020204" pitchFamily="34" charset="-122"/>
              </a:rPr>
              <a:t>6</a:t>
            </a:r>
            <a:endParaRPr lang="en-US" altLang="zh-CN" sz="2000" b="1" dirty="0" smtClean="0">
              <a:solidFill>
                <a:srgbClr val="002060"/>
              </a:solidFill>
              <a:latin typeface="微软雅黑" panose="020B0503020204020204" pitchFamily="34" charset="-122"/>
              <a:ea typeface="微软雅黑" panose="020B0503020204020204" pitchFamily="34" charset="-122"/>
            </a:endParaRPr>
          </a:p>
          <a:p>
            <a:r>
              <a:rPr lang="zh-CN" altLang="en-US" sz="2000" b="1" dirty="0" smtClean="0">
                <a:solidFill>
                  <a:srgbClr val="002060"/>
                </a:solidFill>
                <a:latin typeface="微软雅黑" panose="020B0503020204020204" pitchFamily="34" charset="-122"/>
                <a:ea typeface="微软雅黑" panose="020B0503020204020204" pitchFamily="34" charset="-122"/>
              </a:rPr>
              <a:t>万</a:t>
            </a:r>
            <a:r>
              <a:rPr lang="zh-CN" altLang="zh-CN" sz="2000" b="1" dirty="0" smtClean="0">
                <a:solidFill>
                  <a:srgbClr val="002060"/>
                </a:solidFill>
                <a:latin typeface="微软雅黑" panose="020B0503020204020204" pitchFamily="34" charset="-122"/>
                <a:ea typeface="微软雅黑" panose="020B0503020204020204" pitchFamily="34" charset="-122"/>
              </a:rPr>
              <a:t>辆</a:t>
            </a:r>
            <a:r>
              <a:rPr lang="zh-CN" altLang="en-US" sz="2000" b="1" dirty="0">
                <a:solidFill>
                  <a:srgbClr val="002060"/>
                </a:solidFill>
                <a:latin typeface="微软雅黑" panose="020B0503020204020204" pitchFamily="34" charset="-122"/>
                <a:ea typeface="微软雅黑" panose="020B0503020204020204" pitchFamily="34" charset="-122"/>
              </a:rPr>
              <a:t>货车</a:t>
            </a:r>
          </a:p>
        </p:txBody>
      </p:sp>
      <p:pic>
        <p:nvPicPr>
          <p:cNvPr id="5"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516" y="819669"/>
            <a:ext cx="1105034" cy="1246705"/>
          </a:xfrm>
          <a:prstGeom prst="rect">
            <a:avLst/>
          </a:prstGeom>
        </p:spPr>
      </p:pic>
    </p:spTree>
    <p:extLst>
      <p:ext uri="{BB962C8B-B14F-4D97-AF65-F5344CB8AC3E}">
        <p14:creationId xmlns:p14="http://schemas.microsoft.com/office/powerpoint/2010/main" val="16762063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30"/>
          <p:cNvSpPr txBox="1">
            <a:spLocks/>
          </p:cNvSpPr>
          <p:nvPr/>
        </p:nvSpPr>
        <p:spPr>
          <a:xfrm>
            <a:off x="140936" y="232716"/>
            <a:ext cx="8237538" cy="412750"/>
          </a:xfrm>
          <a:prstGeom prst="rect">
            <a:avLst/>
          </a:prstGeom>
        </p:spPr>
        <p:txBody>
          <a:bodyPr vert="horz" lIns="0" tIns="0" rIns="0" bIns="0" rtlCol="0" anchor="b" anchorCtr="0">
            <a:noAutofit/>
          </a:bodyPr>
          <a:lstStyle>
            <a:lvl1pPr algn="l" defTabSz="914400" rtl="0" eaLnBrk="1" latinLnBrk="0" hangingPunct="1">
              <a:lnSpc>
                <a:spcPct val="95000"/>
              </a:lnSpc>
              <a:spcBef>
                <a:spcPct val="0"/>
              </a:spcBef>
              <a:buNone/>
              <a:defRPr sz="2400" kern="1200" baseline="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a:t>DHL Resilience360</a:t>
            </a:r>
            <a:endParaRPr lang="zh-CN" altLang="en-US" dirty="0"/>
          </a:p>
        </p:txBody>
      </p:sp>
      <p:sp>
        <p:nvSpPr>
          <p:cNvPr id="10" name="Rectangle 1"/>
          <p:cNvSpPr/>
          <p:nvPr/>
        </p:nvSpPr>
        <p:spPr>
          <a:xfrm>
            <a:off x="355248" y="2399983"/>
            <a:ext cx="1487839" cy="1015663"/>
          </a:xfrm>
          <a:prstGeom prst="rect">
            <a:avLst/>
          </a:prstGeom>
        </p:spPr>
        <p:txBody>
          <a:bodyPr wrap="square">
            <a:spAutoFit/>
          </a:bodyPr>
          <a:lstStyle/>
          <a:p>
            <a:r>
              <a:rPr lang="en-US" altLang="zh-CN" sz="2000" b="1" dirty="0" smtClean="0">
                <a:solidFill>
                  <a:srgbClr val="002060"/>
                </a:solidFill>
                <a:latin typeface="微软雅黑" panose="020B0503020204020204" pitchFamily="34" charset="-122"/>
                <a:ea typeface="微软雅黑" panose="020B0503020204020204" pitchFamily="34" charset="-122"/>
              </a:rPr>
              <a:t>Resilience</a:t>
            </a:r>
          </a:p>
          <a:p>
            <a:r>
              <a:rPr lang="en-US" altLang="zh-CN" sz="2000" b="1" dirty="0" smtClean="0">
                <a:solidFill>
                  <a:srgbClr val="002060"/>
                </a:solidFill>
                <a:latin typeface="微软雅黑" panose="020B0503020204020204" pitchFamily="34" charset="-122"/>
                <a:ea typeface="微软雅黑" panose="020B0503020204020204" pitchFamily="34" charset="-122"/>
              </a:rPr>
              <a:t>360</a:t>
            </a:r>
            <a:endParaRPr lang="zh-CN" altLang="en-US" sz="2000" b="1" dirty="0">
              <a:solidFill>
                <a:srgbClr val="002060"/>
              </a:solidFill>
              <a:latin typeface="微软雅黑" panose="020B0503020204020204" pitchFamily="34" charset="-122"/>
              <a:ea typeface="微软雅黑" panose="020B0503020204020204" pitchFamily="34" charset="-122"/>
            </a:endParaRPr>
          </a:p>
          <a:p>
            <a:endParaRPr lang="zh-CN" altLang="en-US" sz="2000" b="1" dirty="0">
              <a:solidFill>
                <a:srgbClr val="002060"/>
              </a:solidFill>
              <a:latin typeface="微软雅黑" panose="020B0503020204020204" pitchFamily="34" charset="-122"/>
              <a:ea typeface="微软雅黑" panose="020B0503020204020204" pitchFamily="34" charset="-122"/>
            </a:endParaRPr>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26" y="1319789"/>
            <a:ext cx="5272086" cy="2923643"/>
          </a:xfrm>
          <a:prstGeom prst="rect">
            <a:avLst/>
          </a:prstGeom>
        </p:spPr>
      </p:pic>
      <p:sp>
        <p:nvSpPr>
          <p:cNvPr id="13" name="Rectangle 4"/>
          <p:cNvSpPr/>
          <p:nvPr/>
        </p:nvSpPr>
        <p:spPr>
          <a:xfrm>
            <a:off x="1983623" y="678482"/>
            <a:ext cx="6946065" cy="58477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Resilience360</a:t>
            </a:r>
            <a:r>
              <a:rPr lang="zh-CN" altLang="en-US" sz="1600" dirty="0">
                <a:latin typeface="微软雅黑" panose="020B0503020204020204" pitchFamily="34" charset="-122"/>
                <a:ea typeface="微软雅黑" panose="020B0503020204020204" pitchFamily="34" charset="-122"/>
              </a:rPr>
              <a:t>帮</a:t>
            </a:r>
            <a:r>
              <a:rPr lang="zh-CN" altLang="en-US" sz="1600" dirty="0" smtClean="0">
                <a:latin typeface="微软雅黑" panose="020B0503020204020204" pitchFamily="34" charset="-122"/>
                <a:ea typeface="微软雅黑" panose="020B0503020204020204" pitchFamily="34" charset="-122"/>
              </a:rPr>
              <a:t>助</a:t>
            </a:r>
            <a:r>
              <a:rPr lang="en-US" altLang="zh-CN" sz="1600" dirty="0" smtClean="0">
                <a:latin typeface="微软雅黑" panose="020B0503020204020204" pitchFamily="34" charset="-122"/>
                <a:ea typeface="微软雅黑" panose="020B0503020204020204" pitchFamily="34" charset="-122"/>
              </a:rPr>
              <a:t>DHL</a:t>
            </a:r>
            <a:r>
              <a:rPr lang="zh-CN" altLang="en-US" sz="1600" dirty="0" smtClean="0">
                <a:latin typeface="微软雅黑" panose="020B0503020204020204" pitchFamily="34" charset="-122"/>
                <a:ea typeface="微软雅黑" panose="020B0503020204020204" pitchFamily="34" charset="-122"/>
              </a:rPr>
              <a:t>客户</a:t>
            </a:r>
            <a:r>
              <a:rPr lang="en-US" altLang="zh-CN" sz="1600" dirty="0" smtClean="0">
                <a:latin typeface="微软雅黑" panose="020B0503020204020204" pitchFamily="34" charset="-122"/>
                <a:ea typeface="微软雅黑" panose="020B0503020204020204" pitchFamily="34" charset="-122"/>
              </a:rPr>
              <a:t>ZF</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供应链环节各种潜在风险进行了可视化，使管理层有直观的方式了解和控制可能的风险点</a:t>
            </a:r>
          </a:p>
        </p:txBody>
      </p:sp>
      <p:sp>
        <p:nvSpPr>
          <p:cNvPr id="14" name="Rectangle 5"/>
          <p:cNvSpPr/>
          <p:nvPr/>
        </p:nvSpPr>
        <p:spPr>
          <a:xfrm>
            <a:off x="1919328" y="4277914"/>
            <a:ext cx="7074654" cy="830997"/>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DHL</a:t>
            </a:r>
            <a:r>
              <a:rPr lang="zh-CN" altLang="en-US" sz="1600" dirty="0">
                <a:latin typeface="微软雅黑" panose="020B0503020204020204" pitchFamily="34" charset="-122"/>
                <a:ea typeface="微软雅黑" panose="020B0503020204020204" pitchFamily="34" charset="-122"/>
              </a:rPr>
              <a:t>从社交媒体、博客、天气预报、新闻、股市等公开的海量信息中抓取地区政治、经济、自然、卫生等数据；建立一个模型包括描述供应链所有因素及其关系的拓扑图，持续监控对供应链的绩效产生影响的各种因素。</a:t>
            </a:r>
          </a:p>
        </p:txBody>
      </p:sp>
      <p:pic>
        <p:nvPicPr>
          <p:cNvPr id="15"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8" y="1142997"/>
            <a:ext cx="1697871" cy="1113076"/>
          </a:xfrm>
          <a:prstGeom prst="rect">
            <a:avLst/>
          </a:prstGeom>
        </p:spPr>
      </p:pic>
    </p:spTree>
    <p:extLst>
      <p:ext uri="{BB962C8B-B14F-4D97-AF65-F5344CB8AC3E}">
        <p14:creationId xmlns:p14="http://schemas.microsoft.com/office/powerpoint/2010/main" val="17442641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0798" y="1013225"/>
            <a:ext cx="3482277" cy="815566"/>
          </a:xfrm>
          <a:custGeom>
            <a:avLst/>
            <a:gdLst>
              <a:gd name="T0" fmla="*/ 0 w 4572000"/>
              <a:gd name="T1" fmla="*/ 0 h 6867144"/>
              <a:gd name="T2" fmla="*/ 4573260 w 4572000"/>
              <a:gd name="T3" fmla="*/ 0 h 6867144"/>
              <a:gd name="T4" fmla="*/ 2442121 w 4572000"/>
              <a:gd name="T5" fmla="*/ 692150 h 6867144"/>
              <a:gd name="T6" fmla="*/ 0 w 4572000"/>
              <a:gd name="T7" fmla="*/ 691228 h 6867144"/>
              <a:gd name="T8" fmla="*/ 0 w 4572000"/>
              <a:gd name="T9" fmla="*/ 0 h 6867144"/>
              <a:gd name="T10" fmla="*/ 0 60000 65536"/>
              <a:gd name="T11" fmla="*/ 0 60000 65536"/>
              <a:gd name="T12" fmla="*/ 0 60000 65536"/>
              <a:gd name="T13" fmla="*/ 0 60000 65536"/>
              <a:gd name="T14" fmla="*/ 0 60000 65536"/>
              <a:gd name="T15" fmla="*/ 0 w 4572000"/>
              <a:gd name="T16" fmla="*/ 0 h 6867144"/>
              <a:gd name="T17" fmla="*/ 4572000 w 4572000"/>
              <a:gd name="T18" fmla="*/ 6867144 h 6867144"/>
            </a:gdLst>
            <a:ahLst/>
            <a:cxnLst>
              <a:cxn ang="T10">
                <a:pos x="T0" y="T1"/>
              </a:cxn>
              <a:cxn ang="T11">
                <a:pos x="T2" y="T3"/>
              </a:cxn>
              <a:cxn ang="T12">
                <a:pos x="T4" y="T5"/>
              </a:cxn>
              <a:cxn ang="T13">
                <a:pos x="T6" y="T7"/>
              </a:cxn>
              <a:cxn ang="T14">
                <a:pos x="T8" y="T9"/>
              </a:cxn>
            </a:cxnLst>
            <a:rect l="T15" t="T16" r="T17" b="T18"/>
            <a:pathLst>
              <a:path w="4572000" h="6867144">
                <a:moveTo>
                  <a:pt x="0" y="0"/>
                </a:moveTo>
                <a:lnTo>
                  <a:pt x="4572000" y="0"/>
                </a:lnTo>
                <a:lnTo>
                  <a:pt x="2441448" y="6867144"/>
                </a:lnTo>
                <a:lnTo>
                  <a:pt x="0" y="6858000"/>
                </a:lnTo>
                <a:lnTo>
                  <a:pt x="0" y="0"/>
                </a:lnTo>
                <a:close/>
              </a:path>
            </a:pathLst>
          </a:custGeom>
          <a:solidFill>
            <a:srgbClr val="A20202"/>
          </a:solidFill>
          <a:ln>
            <a:noFill/>
          </a:ln>
          <a:effectLst/>
          <a:extLst/>
        </p:spPr>
        <p:txBody>
          <a:bodyPr lIns="115214" tIns="57607" rIns="115214" bIns="57607" anchor="ctr"/>
          <a:lstStyle/>
          <a:p>
            <a:endParaRPr lang="zh-CN" altLang="en-US"/>
          </a:p>
        </p:txBody>
      </p:sp>
      <p:pic>
        <p:nvPicPr>
          <p:cNvPr id="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56097" y="993123"/>
            <a:ext cx="6657975" cy="2363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D:\公司logo\logo白字.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4300" y="1174647"/>
            <a:ext cx="1511111" cy="457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标题 130"/>
          <p:cNvSpPr txBox="1">
            <a:spLocks/>
          </p:cNvSpPr>
          <p:nvPr/>
        </p:nvSpPr>
        <p:spPr>
          <a:xfrm>
            <a:off x="144300" y="327317"/>
            <a:ext cx="8237538" cy="412750"/>
          </a:xfrm>
          <a:prstGeom prst="rect">
            <a:avLst/>
          </a:prstGeom>
        </p:spPr>
        <p:txBody>
          <a:bodyPr vert="horz" lIns="0" tIns="0" rIns="0" bIns="0" rtlCol="0" anchor="b" anchorCtr="0">
            <a:noAutofit/>
          </a:bodyPr>
          <a:lstStyle>
            <a:lvl1pPr algn="l" defTabSz="914400" rtl="0" eaLnBrk="1" latinLnBrk="0" hangingPunct="1">
              <a:lnSpc>
                <a:spcPct val="95000"/>
              </a:lnSpc>
              <a:spcBef>
                <a:spcPct val="0"/>
              </a:spcBef>
              <a:buNone/>
              <a:defRPr sz="2400" kern="1200" baseline="0">
                <a:solidFill>
                  <a:schemeClr val="accent1"/>
                </a:solidFill>
                <a:latin typeface="微软雅黑" panose="020B0503020204020204" pitchFamily="34" charset="-122"/>
                <a:ea typeface="微软雅黑" panose="020B0503020204020204" pitchFamily="34" charset="-122"/>
                <a:cs typeface="+mj-cs"/>
              </a:defRPr>
            </a:lvl1pPr>
          </a:lstStyle>
          <a:p>
            <a:r>
              <a:rPr lang="zh-CN" altLang="en-US" dirty="0"/>
              <a:t>京</a:t>
            </a:r>
            <a:r>
              <a:rPr lang="zh-CN" altLang="en-US" dirty="0" smtClean="0"/>
              <a:t>东精准营销</a:t>
            </a:r>
            <a:r>
              <a:rPr lang="en-US" altLang="zh-CN" dirty="0" smtClean="0"/>
              <a:t>/</a:t>
            </a:r>
            <a:r>
              <a:rPr lang="zh-CN" altLang="en-US" dirty="0" smtClean="0"/>
              <a:t>用户画像</a:t>
            </a:r>
            <a:endParaRPr lang="zh-CN" altLang="en-US" dirty="0"/>
          </a:p>
        </p:txBody>
      </p:sp>
      <p:sp>
        <p:nvSpPr>
          <p:cNvPr id="6" name="TextBox 6"/>
          <p:cNvSpPr txBox="1"/>
          <p:nvPr/>
        </p:nvSpPr>
        <p:spPr>
          <a:xfrm>
            <a:off x="561301" y="1917718"/>
            <a:ext cx="677108" cy="2950021"/>
          </a:xfrm>
          <a:prstGeom prst="rect">
            <a:avLst/>
          </a:prstGeom>
          <a:noFill/>
        </p:spPr>
        <p:txBody>
          <a:bodyPr vert="eaVert" wrap="square" rtlCol="0">
            <a:spAutoFit/>
          </a:bodyPr>
          <a:lstStyle/>
          <a:p>
            <a:r>
              <a:rPr lang="zh-CN" altLang="en-US" sz="3200" b="1" dirty="0" smtClean="0">
                <a:solidFill>
                  <a:srgbClr val="002060"/>
                </a:solidFill>
                <a:latin typeface="微软雅黑" panose="020B0503020204020204" pitchFamily="34" charset="-122"/>
                <a:ea typeface="微软雅黑" panose="020B0503020204020204" pitchFamily="34" charset="-122"/>
              </a:rPr>
              <a:t>生活圈用户画像</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pSp>
        <p:nvGrpSpPr>
          <p:cNvPr id="7" name="Group 7"/>
          <p:cNvGrpSpPr/>
          <p:nvPr/>
        </p:nvGrpSpPr>
        <p:grpSpPr>
          <a:xfrm>
            <a:off x="1792833" y="3488047"/>
            <a:ext cx="7351167" cy="1583530"/>
            <a:chOff x="-445182" y="1310176"/>
            <a:chExt cx="9481678" cy="4351072"/>
          </a:xfrm>
        </p:grpSpPr>
        <p:pic>
          <p:nvPicPr>
            <p:cNvPr id="8" name="图片 6"/>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8774" y="1449248"/>
              <a:ext cx="4896000" cy="4212000"/>
            </a:xfrm>
            <a:prstGeom prst="rect">
              <a:avLst/>
            </a:prstGeom>
          </p:spPr>
        </p:pic>
        <p:sp>
          <p:nvSpPr>
            <p:cNvPr id="9" name="TextBox 9"/>
            <p:cNvSpPr txBox="1"/>
            <p:nvPr/>
          </p:nvSpPr>
          <p:spPr>
            <a:xfrm>
              <a:off x="1340012" y="1640953"/>
              <a:ext cx="802254"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同事</a:t>
              </a:r>
              <a:endParaRPr lang="zh-CN" altLang="en-US" sz="1600" b="1" dirty="0">
                <a:solidFill>
                  <a:srgbClr val="C00000"/>
                </a:solidFill>
                <a:latin typeface="微软雅黑" pitchFamily="34" charset="-122"/>
                <a:ea typeface="微软雅黑" pitchFamily="34" charset="-122"/>
              </a:endParaRPr>
            </a:p>
          </p:txBody>
        </p:sp>
        <p:sp>
          <p:nvSpPr>
            <p:cNvPr id="10" name="TextBox 10"/>
            <p:cNvSpPr txBox="1"/>
            <p:nvPr/>
          </p:nvSpPr>
          <p:spPr>
            <a:xfrm>
              <a:off x="3347864" y="2427936"/>
              <a:ext cx="676243"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同学</a:t>
              </a:r>
              <a:endParaRPr lang="zh-CN" altLang="en-US" sz="1600" b="1" dirty="0">
                <a:solidFill>
                  <a:srgbClr val="C00000"/>
                </a:solidFill>
                <a:latin typeface="微软雅黑" pitchFamily="34" charset="-122"/>
                <a:ea typeface="微软雅黑" pitchFamily="34" charset="-122"/>
              </a:endParaRPr>
            </a:p>
          </p:txBody>
        </p:sp>
        <p:sp>
          <p:nvSpPr>
            <p:cNvPr id="11" name="TextBox 11"/>
            <p:cNvSpPr txBox="1"/>
            <p:nvPr/>
          </p:nvSpPr>
          <p:spPr>
            <a:xfrm>
              <a:off x="1214930" y="3984085"/>
              <a:ext cx="655782" cy="338554"/>
            </a:xfrm>
            <a:prstGeom prst="rect">
              <a:avLst/>
            </a:prstGeom>
            <a:noFill/>
          </p:spPr>
          <p:txBody>
            <a:bodyPr wrap="square" rtlCol="0">
              <a:spAutoFit/>
            </a:bodyPr>
            <a:lstStyle/>
            <a:p>
              <a:r>
                <a:rPr lang="zh-CN" altLang="en-US" sz="1600" b="1" dirty="0">
                  <a:solidFill>
                    <a:srgbClr val="C00000"/>
                  </a:solidFill>
                  <a:latin typeface="微软雅黑" pitchFamily="34" charset="-122"/>
                  <a:ea typeface="微软雅黑" pitchFamily="34" charset="-122"/>
                </a:rPr>
                <a:t>家人</a:t>
              </a:r>
            </a:p>
          </p:txBody>
        </p:sp>
        <p:sp>
          <p:nvSpPr>
            <p:cNvPr id="12" name="TextBox 12"/>
            <p:cNvSpPr txBox="1"/>
            <p:nvPr/>
          </p:nvSpPr>
          <p:spPr>
            <a:xfrm>
              <a:off x="-445182" y="3277752"/>
              <a:ext cx="2106707" cy="930246"/>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可能认识的人</a:t>
              </a:r>
              <a:endParaRPr lang="zh-CN" altLang="en-US" sz="1600" b="1" dirty="0">
                <a:solidFill>
                  <a:srgbClr val="C00000"/>
                </a:solidFill>
                <a:latin typeface="微软雅黑" pitchFamily="34" charset="-122"/>
                <a:ea typeface="微软雅黑" pitchFamily="34" charset="-122"/>
              </a:endParaRPr>
            </a:p>
          </p:txBody>
        </p:sp>
        <p:sp>
          <p:nvSpPr>
            <p:cNvPr id="13" name="TextBox 13"/>
            <p:cNvSpPr txBox="1"/>
            <p:nvPr/>
          </p:nvSpPr>
          <p:spPr>
            <a:xfrm>
              <a:off x="2261596" y="4039487"/>
              <a:ext cx="1410366" cy="930246"/>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朋友圈子</a:t>
              </a:r>
              <a:endParaRPr lang="zh-CN" altLang="en-US" sz="1600" b="1" dirty="0">
                <a:solidFill>
                  <a:srgbClr val="C00000"/>
                </a:solidFill>
                <a:latin typeface="微软雅黑" pitchFamily="34" charset="-122"/>
                <a:ea typeface="微软雅黑" pitchFamily="34" charset="-122"/>
              </a:endParaRPr>
            </a:p>
          </p:txBody>
        </p:sp>
        <p:sp>
          <p:nvSpPr>
            <p:cNvPr id="14" name="椭圆 13"/>
            <p:cNvSpPr/>
            <p:nvPr/>
          </p:nvSpPr>
          <p:spPr>
            <a:xfrm>
              <a:off x="4932040" y="1556792"/>
              <a:ext cx="3960000" cy="3960000"/>
            </a:xfrm>
            <a:prstGeom prst="ellipse">
              <a:avLst/>
            </a:prstGeom>
            <a:solidFill>
              <a:srgbClr val="F0F0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292080" y="1916832"/>
              <a:ext cx="3240000" cy="3240000"/>
            </a:xfrm>
            <a:prstGeom prst="ellipse">
              <a:avLst/>
            </a:prstGeom>
            <a:solidFill>
              <a:srgbClr val="F0F0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652120" y="2277152"/>
              <a:ext cx="2520000" cy="2520000"/>
            </a:xfrm>
            <a:prstGeom prst="ellipse">
              <a:avLst/>
            </a:prstGeom>
            <a:solidFill>
              <a:srgbClr val="F0F0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084168" y="2745104"/>
              <a:ext cx="1620000" cy="1620000"/>
            </a:xfrm>
            <a:prstGeom prst="ellipse">
              <a:avLst/>
            </a:prstGeom>
            <a:solidFill>
              <a:srgbClr val="F0F0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60232" y="3285048"/>
              <a:ext cx="576000" cy="576000"/>
            </a:xfrm>
            <a:prstGeom prst="ellipse">
              <a:avLst/>
            </a:prstGeom>
            <a:solidFill>
              <a:srgbClr val="F0F0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5" idx="0"/>
              <a:endCxn id="15" idx="4"/>
            </p:cNvCxnSpPr>
            <p:nvPr/>
          </p:nvCxnSpPr>
          <p:spPr>
            <a:xfrm>
              <a:off x="6912040" y="1556792"/>
              <a:ext cx="0" cy="39600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2"/>
              <a:endCxn id="15" idx="6"/>
            </p:cNvCxnSpPr>
            <p:nvPr/>
          </p:nvCxnSpPr>
          <p:spPr>
            <a:xfrm>
              <a:off x="4932040" y="3536792"/>
              <a:ext cx="39600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7"/>
              <a:endCxn id="15" idx="3"/>
            </p:cNvCxnSpPr>
            <p:nvPr/>
          </p:nvCxnSpPr>
          <p:spPr>
            <a:xfrm flipH="1">
              <a:off x="5511969" y="2136721"/>
              <a:ext cx="2800142" cy="280014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5" idx="1"/>
              <a:endCxn id="15" idx="5"/>
            </p:cNvCxnSpPr>
            <p:nvPr/>
          </p:nvCxnSpPr>
          <p:spPr>
            <a:xfrm>
              <a:off x="5511969" y="2136721"/>
              <a:ext cx="2800142" cy="280014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3"/>
            <p:cNvSpPr txBox="1"/>
            <p:nvPr/>
          </p:nvSpPr>
          <p:spPr>
            <a:xfrm>
              <a:off x="7059470" y="3006924"/>
              <a:ext cx="526502" cy="24622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N km</a:t>
              </a:r>
            </a:p>
          </p:txBody>
        </p:sp>
        <p:sp>
          <p:nvSpPr>
            <p:cNvPr id="24" name="TextBox 24"/>
            <p:cNvSpPr txBox="1"/>
            <p:nvPr/>
          </p:nvSpPr>
          <p:spPr>
            <a:xfrm>
              <a:off x="7435846" y="3008053"/>
              <a:ext cx="592538" cy="24622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2N km</a:t>
              </a:r>
              <a:endParaRPr lang="zh-CN" altLang="en-US" sz="1000" dirty="0">
                <a:latin typeface="微软雅黑" panose="020B0503020204020204" pitchFamily="34" charset="-122"/>
                <a:ea typeface="微软雅黑" panose="020B0503020204020204" pitchFamily="34" charset="-122"/>
              </a:endParaRPr>
            </a:p>
          </p:txBody>
        </p:sp>
        <p:sp>
          <p:nvSpPr>
            <p:cNvPr id="25" name="TextBox 25"/>
            <p:cNvSpPr txBox="1"/>
            <p:nvPr/>
          </p:nvSpPr>
          <p:spPr>
            <a:xfrm>
              <a:off x="7863016" y="3011981"/>
              <a:ext cx="669424" cy="24622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3N km</a:t>
              </a:r>
              <a:endParaRPr lang="zh-CN" altLang="en-US" sz="1000" dirty="0">
                <a:latin typeface="微软雅黑" panose="020B0503020204020204" pitchFamily="34" charset="-122"/>
                <a:ea typeface="微软雅黑" panose="020B0503020204020204" pitchFamily="34" charset="-122"/>
              </a:endParaRPr>
            </a:p>
          </p:txBody>
        </p:sp>
        <p:sp>
          <p:nvSpPr>
            <p:cNvPr id="26" name="TextBox 26"/>
            <p:cNvSpPr txBox="1"/>
            <p:nvPr/>
          </p:nvSpPr>
          <p:spPr>
            <a:xfrm>
              <a:off x="8305957" y="3009050"/>
              <a:ext cx="730539" cy="24622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4N km</a:t>
              </a:r>
              <a:endParaRPr lang="zh-CN" altLang="en-US" sz="1000" dirty="0">
                <a:latin typeface="微软雅黑" panose="020B0503020204020204" pitchFamily="34" charset="-122"/>
                <a:ea typeface="微软雅黑" panose="020B0503020204020204" pitchFamily="34" charset="-122"/>
              </a:endParaRPr>
            </a:p>
          </p:txBody>
        </p:sp>
        <p:sp>
          <p:nvSpPr>
            <p:cNvPr id="27" name="等腰三角形 26"/>
            <p:cNvSpPr/>
            <p:nvPr/>
          </p:nvSpPr>
          <p:spPr>
            <a:xfrm>
              <a:off x="6279977" y="3051319"/>
              <a:ext cx="110899" cy="19240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8"/>
            <p:cNvSpPr txBox="1"/>
            <p:nvPr/>
          </p:nvSpPr>
          <p:spPr>
            <a:xfrm>
              <a:off x="5657775" y="2843658"/>
              <a:ext cx="74290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香山</a:t>
              </a:r>
              <a:endParaRPr lang="zh-CN" altLang="en-US" sz="1400" dirty="0">
                <a:latin typeface="微软雅黑" panose="020B0503020204020204" pitchFamily="34" charset="-122"/>
                <a:ea typeface="微软雅黑" panose="020B0503020204020204" pitchFamily="34" charset="-122"/>
              </a:endParaRPr>
            </a:p>
          </p:txBody>
        </p:sp>
        <p:sp>
          <p:nvSpPr>
            <p:cNvPr id="29" name="TextBox 29"/>
            <p:cNvSpPr txBox="1"/>
            <p:nvPr/>
          </p:nvSpPr>
          <p:spPr>
            <a:xfrm>
              <a:off x="6372200" y="3447029"/>
              <a:ext cx="1427525" cy="338554"/>
            </a:xfrm>
            <a:prstGeom prst="rect">
              <a:avLst/>
            </a:prstGeom>
            <a:noFill/>
          </p:spPr>
          <p:txBody>
            <a:bodyPr wrap="square" rtlCol="0">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用户常住住址</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0" name="椭圆 29"/>
            <p:cNvSpPr/>
            <p:nvPr/>
          </p:nvSpPr>
          <p:spPr>
            <a:xfrm>
              <a:off x="6799275" y="3243605"/>
              <a:ext cx="58567" cy="68144"/>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6713753" y="2670287"/>
              <a:ext cx="110899" cy="19240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2"/>
            <p:cNvSpPr txBox="1"/>
            <p:nvPr/>
          </p:nvSpPr>
          <p:spPr>
            <a:xfrm>
              <a:off x="6565708" y="2397272"/>
              <a:ext cx="568595"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长城</a:t>
              </a:r>
              <a:endParaRPr lang="zh-CN" altLang="en-US" sz="1400" dirty="0">
                <a:latin typeface="微软雅黑" panose="020B0503020204020204" pitchFamily="34" charset="-122"/>
                <a:ea typeface="微软雅黑" panose="020B0503020204020204" pitchFamily="34" charset="-122"/>
              </a:endParaRPr>
            </a:p>
          </p:txBody>
        </p:sp>
        <p:sp>
          <p:nvSpPr>
            <p:cNvPr id="33" name="TextBox 33"/>
            <p:cNvSpPr txBox="1"/>
            <p:nvPr/>
          </p:nvSpPr>
          <p:spPr>
            <a:xfrm>
              <a:off x="5657774" y="1310176"/>
              <a:ext cx="2205242" cy="930246"/>
            </a:xfrm>
            <a:prstGeom prst="rect">
              <a:avLst/>
            </a:prstGeom>
            <a:noFill/>
          </p:spPr>
          <p:txBody>
            <a:bodyPr wrap="square" rtlCol="0">
              <a:spAutoFit/>
            </a:bodyPr>
            <a:lstStyle/>
            <a:p>
              <a:r>
                <a:rPr lang="zh-CN" altLang="en-US" sz="1600" b="1" dirty="0" smtClean="0">
                  <a:solidFill>
                    <a:srgbClr val="002060"/>
                  </a:solidFill>
                  <a:latin typeface="微软雅黑" panose="020B0503020204020204" pitchFamily="34" charset="-122"/>
                  <a:ea typeface="微软雅黑" panose="020B0503020204020204" pitchFamily="34" charset="-122"/>
                </a:rPr>
                <a:t>用户家乡地址</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
          <p:nvSpPr>
            <p:cNvPr id="34" name="椭圆 33"/>
            <p:cNvSpPr/>
            <p:nvPr/>
          </p:nvSpPr>
          <p:spPr>
            <a:xfrm>
              <a:off x="6263181" y="2329128"/>
              <a:ext cx="58567" cy="68144"/>
            </a:xfrm>
            <a:prstGeom prst="ellipse">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96633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20725" y="1560975"/>
            <a:ext cx="2632075" cy="331883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pPr>
            <a:endParaRPr lang="en-US" sz="1300" dirty="0">
              <a:solidFill>
                <a:srgbClr val="3C3C3B"/>
              </a:solidFill>
              <a:latin typeface="微软雅黑" panose="020B0503020204020204" pitchFamily="34" charset="-122"/>
              <a:ea typeface="微软雅黑" panose="020B0503020204020204" pitchFamily="34" charset="-122"/>
            </a:endParaRPr>
          </a:p>
        </p:txBody>
      </p:sp>
      <p:sp>
        <p:nvSpPr>
          <p:cNvPr id="3" name="Rectangle 5"/>
          <p:cNvSpPr>
            <a:spLocks noChangeArrowheads="1"/>
          </p:cNvSpPr>
          <p:nvPr/>
        </p:nvSpPr>
        <p:spPr bwMode="auto">
          <a:xfrm>
            <a:off x="572355" y="428035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endParaRPr lang="en-US" sz="2400" dirty="0">
              <a:solidFill>
                <a:srgbClr val="3C3C3B"/>
              </a:solidFill>
              <a:effectLst>
                <a:outerShdw blurRad="38100" dist="38100" dir="2700000" algn="tl">
                  <a:srgbClr val="C0C0C0"/>
                </a:outerShdw>
              </a:effectLst>
              <a:latin typeface="Times" pitchFamily="18" charset="0"/>
            </a:endParaRPr>
          </a:p>
        </p:txBody>
      </p:sp>
      <p:sp>
        <p:nvSpPr>
          <p:cNvPr id="4" name="Rectangle 35"/>
          <p:cNvSpPr/>
          <p:nvPr/>
        </p:nvSpPr>
        <p:spPr>
          <a:xfrm>
            <a:off x="381000" y="1128717"/>
            <a:ext cx="2903660" cy="338554"/>
          </a:xfrm>
          <a:prstGeom prst="rect">
            <a:avLst/>
          </a:prstGeom>
        </p:spPr>
        <p:txBody>
          <a:bodyPr wrap="square">
            <a:spAutoFit/>
          </a:bodyPr>
          <a:lstStyle/>
          <a:p>
            <a:pPr algn="ctr" eaLnBrk="1" fontAlgn="auto" hangingPunct="1">
              <a:spcBef>
                <a:spcPts val="0"/>
              </a:spcBef>
              <a:spcAft>
                <a:spcPts val="0"/>
              </a:spcAft>
            </a:pPr>
            <a:r>
              <a:rPr lang="zh-CN" altLang="en-US" sz="1600" b="1" dirty="0" smtClean="0">
                <a:solidFill>
                  <a:srgbClr val="3C3C3B"/>
                </a:solidFill>
                <a:latin typeface="Arial" pitchFamily="34" charset="0"/>
                <a:cs typeface="Arial" pitchFamily="34" charset="0"/>
              </a:rPr>
              <a:t>客户</a:t>
            </a:r>
            <a:r>
              <a:rPr lang="en-US" sz="1600" b="1" dirty="0" smtClean="0">
                <a:solidFill>
                  <a:srgbClr val="3C3C3B"/>
                </a:solidFill>
                <a:latin typeface="Arial" pitchFamily="34" charset="0"/>
                <a:cs typeface="Arial" pitchFamily="34" charset="0"/>
              </a:rPr>
              <a:t>360</a:t>
            </a:r>
            <a:r>
              <a:rPr lang="zh-CN" altLang="en-US" sz="1600" b="1" dirty="0" smtClean="0">
                <a:solidFill>
                  <a:srgbClr val="3C3C3B"/>
                </a:solidFill>
                <a:latin typeface="Arial" pitchFamily="34" charset="0"/>
                <a:cs typeface="Arial" pitchFamily="34" charset="0"/>
              </a:rPr>
              <a:t>度视图</a:t>
            </a:r>
            <a:endParaRPr lang="en-US" sz="1600" b="1" dirty="0">
              <a:solidFill>
                <a:srgbClr val="3C3C3B"/>
              </a:solidFill>
              <a:latin typeface="Arial" pitchFamily="34" charset="0"/>
              <a:cs typeface="Arial" pitchFamily="34" charset="0"/>
            </a:endParaRPr>
          </a:p>
        </p:txBody>
      </p:sp>
      <p:sp>
        <p:nvSpPr>
          <p:cNvPr id="5" name="Text Box 6"/>
          <p:cNvSpPr txBox="1">
            <a:spLocks noChangeArrowheads="1"/>
          </p:cNvSpPr>
          <p:nvPr>
            <p:custDataLst>
              <p:tags r:id="rId1"/>
            </p:custDataLst>
          </p:nvPr>
        </p:nvSpPr>
        <p:spPr bwMode="auto">
          <a:xfrm>
            <a:off x="824837" y="1709087"/>
            <a:ext cx="2465940" cy="1092607"/>
          </a:xfrm>
          <a:prstGeom prst="rect">
            <a:avLst/>
          </a:prstGeom>
          <a:noFill/>
          <a:ln>
            <a:solidFill>
              <a:schemeClr val="tx2"/>
            </a:solidFill>
          </a:ln>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marL="111125" indent="-111125" eaLnBrk="1" fontAlgn="auto" hangingPunct="1">
              <a:spcBef>
                <a:spcPts val="0"/>
              </a:spcBef>
              <a:spcAft>
                <a:spcPts val="0"/>
              </a:spcAft>
              <a:buFont typeface="Arial" pitchFamily="34" charset="0"/>
              <a:buChar char="•"/>
              <a:defRPr/>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购买历史</a:t>
            </a:r>
            <a:endParaRPr lang="en-US" altLang="zh-CN" sz="1300" dirty="0" smtClean="0">
              <a:solidFill>
                <a:srgbClr val="000000"/>
              </a:solidFill>
              <a:latin typeface="微软雅黑" panose="020B0503020204020204" pitchFamily="34" charset="-122"/>
              <a:ea typeface="微软雅黑" panose="020B0503020204020204" pitchFamily="34" charset="-122"/>
              <a:cs typeface="Arial" pitchFamily="34" charset="0"/>
            </a:endParaRPr>
          </a:p>
          <a:p>
            <a:pPr marL="111125" indent="-111125" eaLnBrk="1" fontAlgn="auto" hangingPunct="1">
              <a:spcBef>
                <a:spcPts val="0"/>
              </a:spcBef>
              <a:spcAft>
                <a:spcPts val="0"/>
              </a:spcAft>
              <a:buFont typeface="Arial" pitchFamily="34" charset="0"/>
              <a:buChar char="•"/>
              <a:defRPr/>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偏好</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a:p>
            <a:pPr marL="111125" indent="-111125" eaLnBrk="1" fontAlgn="auto" hangingPunct="1">
              <a:spcBef>
                <a:spcPts val="0"/>
              </a:spcBef>
              <a:spcAft>
                <a:spcPts val="0"/>
              </a:spcAft>
              <a:buFontTx/>
              <a:buChar char="•"/>
              <a:defRPr/>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促销</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a:p>
            <a:pPr marL="111125" indent="-111125" eaLnBrk="1" fontAlgn="auto" hangingPunct="1">
              <a:spcBef>
                <a:spcPts val="0"/>
              </a:spcBef>
              <a:spcAft>
                <a:spcPts val="0"/>
              </a:spcAft>
              <a:buFontTx/>
              <a:buChar char="•"/>
              <a:defRPr/>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会员计划</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a:p>
            <a:pPr marL="111125" indent="-111125" eaLnBrk="1" fontAlgn="auto" hangingPunct="1">
              <a:spcBef>
                <a:spcPts val="0"/>
              </a:spcBef>
              <a:spcAft>
                <a:spcPts val="0"/>
              </a:spcAft>
              <a:buFontTx/>
              <a:buChar char="•"/>
              <a:defRPr/>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客户生命周期</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6" name="Text Box 5"/>
          <p:cNvSpPr txBox="1">
            <a:spLocks noChangeArrowheads="1"/>
          </p:cNvSpPr>
          <p:nvPr>
            <p:custDataLst>
              <p:tags r:id="rId2"/>
            </p:custDataLst>
          </p:nvPr>
        </p:nvSpPr>
        <p:spPr bwMode="auto">
          <a:xfrm>
            <a:off x="824836" y="3024468"/>
            <a:ext cx="2465940" cy="477054"/>
          </a:xfrm>
          <a:prstGeom prst="rect">
            <a:avLst/>
          </a:prstGeom>
          <a:noFill/>
          <a:ln w="9525">
            <a:solidFill>
              <a:schemeClr val="tx2"/>
            </a:solidFill>
            <a:miter lim="800000"/>
            <a:headEnd/>
            <a:tailEnd/>
          </a:ln>
        </p:spPr>
        <p:txBody>
          <a:bodyPr wrap="square" anchor="ctr" anchorCtr="0">
            <a:noAutofit/>
          </a:bodyPr>
          <a:lstStyle/>
          <a:p>
            <a:pPr eaLnBrk="1" fontAlgn="auto" hangingPunct="1">
              <a:spcBef>
                <a:spcPts val="0"/>
              </a:spcBef>
              <a:spcAft>
                <a:spcPts val="0"/>
              </a:spcAft>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门店</a:t>
            </a:r>
            <a:r>
              <a:rPr lang="en-US" sz="1300" dirty="0" smtClean="0">
                <a:solidFill>
                  <a:srgbClr val="000000"/>
                </a:solidFill>
                <a:latin typeface="微软雅黑" panose="020B0503020204020204" pitchFamily="34" charset="-122"/>
                <a:ea typeface="微软雅黑" panose="020B0503020204020204" pitchFamily="34" charset="-122"/>
                <a:cs typeface="Arial" pitchFamily="34" charset="0"/>
              </a:rPr>
              <a:t>,</a:t>
            </a: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网站</a:t>
            </a:r>
            <a:r>
              <a:rPr lang="en-US" sz="1300" dirty="0" smtClean="0">
                <a:solidFill>
                  <a:srgbClr val="000000"/>
                </a:solidFill>
                <a:latin typeface="微软雅黑" panose="020B0503020204020204" pitchFamily="34" charset="-122"/>
                <a:ea typeface="微软雅黑" panose="020B0503020204020204" pitchFamily="34" charset="-122"/>
                <a:cs typeface="Arial" pitchFamily="34" charset="0"/>
              </a:rPr>
              <a:t>, </a:t>
            </a: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移动</a:t>
            </a:r>
            <a:r>
              <a:rPr lang="en-US" sz="1300" dirty="0" smtClean="0">
                <a:solidFill>
                  <a:srgbClr val="000000"/>
                </a:solidFill>
                <a:latin typeface="微软雅黑" panose="020B0503020204020204" pitchFamily="34" charset="-122"/>
                <a:ea typeface="微软雅黑" panose="020B0503020204020204" pitchFamily="34" charset="-122"/>
                <a:cs typeface="Arial" pitchFamily="34" charset="0"/>
              </a:rPr>
              <a:t>,</a:t>
            </a: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社交行为</a:t>
            </a:r>
            <a:r>
              <a:rPr lang="en-US" sz="1300" dirty="0" smtClean="0">
                <a:solidFill>
                  <a:srgbClr val="000000"/>
                </a:solidFill>
                <a:latin typeface="微软雅黑" panose="020B0503020204020204" pitchFamily="34" charset="-122"/>
                <a:ea typeface="微软雅黑" panose="020B0503020204020204" pitchFamily="34" charset="-122"/>
                <a:cs typeface="Arial" pitchFamily="34" charset="0"/>
              </a:rPr>
              <a:t> …</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7" name="Text Box 19"/>
          <p:cNvSpPr txBox="1">
            <a:spLocks noChangeArrowheads="1"/>
          </p:cNvSpPr>
          <p:nvPr>
            <p:custDataLst>
              <p:tags r:id="rId3"/>
            </p:custDataLst>
          </p:nvPr>
        </p:nvSpPr>
        <p:spPr bwMode="auto">
          <a:xfrm>
            <a:off x="824835" y="3585873"/>
            <a:ext cx="2465940" cy="602012"/>
          </a:xfrm>
          <a:prstGeom prst="rect">
            <a:avLst/>
          </a:prstGeom>
          <a:noFill/>
          <a:ln w="9525">
            <a:solidFill>
              <a:schemeClr val="tx2"/>
            </a:solidFill>
            <a:miter lim="800000"/>
            <a:headEnd/>
            <a:tailEnd/>
          </a:ln>
        </p:spPr>
        <p:txBody>
          <a:bodyPr wrap="square" anchor="ctr" anchorCtr="0">
            <a:noAutofit/>
          </a:bodyPr>
          <a:lstStyle/>
          <a:p>
            <a:pPr fontAlgn="auto">
              <a:spcBef>
                <a:spcPts val="0"/>
              </a:spcBef>
              <a:spcAft>
                <a:spcPts val="0"/>
              </a:spcAft>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客户</a:t>
            </a:r>
            <a:r>
              <a:rPr lang="zh-CN" altLang="en-US" sz="1300" dirty="0">
                <a:solidFill>
                  <a:srgbClr val="000000"/>
                </a:solidFill>
                <a:latin typeface="微软雅黑" panose="020B0503020204020204" pitchFamily="34" charset="-122"/>
                <a:ea typeface="微软雅黑" panose="020B0503020204020204" pitchFamily="34" charset="-122"/>
                <a:cs typeface="Arial" pitchFamily="34" charset="0"/>
              </a:rPr>
              <a:t>交互、客户数字化渠道活</a:t>
            </a: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动和反馈</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8" name="Text Box 23"/>
          <p:cNvSpPr txBox="1">
            <a:spLocks noChangeArrowheads="1"/>
          </p:cNvSpPr>
          <p:nvPr>
            <p:custDataLst>
              <p:tags r:id="rId4"/>
            </p:custDataLst>
          </p:nvPr>
        </p:nvSpPr>
        <p:spPr bwMode="auto">
          <a:xfrm>
            <a:off x="824837" y="4250691"/>
            <a:ext cx="2465940" cy="524396"/>
          </a:xfrm>
          <a:prstGeom prst="rect">
            <a:avLst/>
          </a:prstGeom>
          <a:noFill/>
          <a:ln w="9525">
            <a:solidFill>
              <a:schemeClr val="tx2"/>
            </a:solidFill>
            <a:miter lim="800000"/>
            <a:headEnd/>
            <a:tailEnd/>
          </a:ln>
        </p:spPr>
        <p:txBody>
          <a:bodyPr wrap="square" anchor="ctr" anchorCtr="0">
            <a:noAutofit/>
          </a:bodyPr>
          <a:lstStyle/>
          <a:p>
            <a:pPr fontAlgn="auto">
              <a:spcBef>
                <a:spcPts val="0"/>
              </a:spcBef>
              <a:spcAft>
                <a:spcPts val="0"/>
              </a:spcAft>
            </a:pPr>
            <a:r>
              <a:rPr lang="zh-CN" altLang="en-US" sz="1300" dirty="0" smtClean="0">
                <a:solidFill>
                  <a:srgbClr val="000000"/>
                </a:solidFill>
                <a:latin typeface="微软雅黑" panose="020B0503020204020204" pitchFamily="34" charset="-122"/>
                <a:ea typeface="微软雅黑" panose="020B0503020204020204" pitchFamily="34" charset="-122"/>
                <a:cs typeface="Arial" pitchFamily="34" charset="0"/>
              </a:rPr>
              <a:t>客户洞察和分析</a:t>
            </a:r>
            <a:endParaRPr lang="en-US" sz="130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9" name="Right Arrow 32"/>
          <p:cNvSpPr/>
          <p:nvPr/>
        </p:nvSpPr>
        <p:spPr>
          <a:xfrm>
            <a:off x="3458877" y="2128283"/>
            <a:ext cx="942936" cy="2217022"/>
          </a:xfrm>
          <a:prstGeom prst="rightArrow">
            <a:avLst>
              <a:gd name="adj1" fmla="val 44037"/>
              <a:gd name="adj2" fmla="val 69528"/>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endParaRPr>
          </a:p>
        </p:txBody>
      </p:sp>
      <p:sp>
        <p:nvSpPr>
          <p:cNvPr id="10" name="Rectangle 3"/>
          <p:cNvSpPr/>
          <p:nvPr/>
        </p:nvSpPr>
        <p:spPr>
          <a:xfrm>
            <a:off x="3990025" y="1360637"/>
            <a:ext cx="4482463" cy="276999"/>
          </a:xfrm>
          <a:prstGeom prst="rect">
            <a:avLst/>
          </a:prstGeom>
        </p:spPr>
        <p:txBody>
          <a:bodyPr wrap="square">
            <a:spAutoFit/>
          </a:bodyPr>
          <a:lstStyle/>
          <a:p>
            <a:pPr algn="ctr" eaLnBrk="1" fontAlgn="auto" hangingPunct="1">
              <a:spcBef>
                <a:spcPct val="50000"/>
              </a:spcBef>
              <a:spcAft>
                <a:spcPts val="0"/>
              </a:spcAft>
            </a:pPr>
            <a:r>
              <a:rPr lang="zh-CN" altLang="en-US" sz="1200" b="1" i="1" dirty="0" smtClean="0">
                <a:solidFill>
                  <a:srgbClr val="B8C7D6">
                    <a:lumMod val="50000"/>
                  </a:srgbClr>
                </a:solidFill>
                <a:latin typeface="Arial" pitchFamily="34" charset="0"/>
                <a:cs typeface="Arial" pitchFamily="34" charset="0"/>
                <a:sym typeface="Wingdings" pitchFamily="2" charset="2"/>
              </a:rPr>
              <a:t>个性化</a:t>
            </a:r>
            <a:r>
              <a:rPr lang="zh-CN" altLang="en-US" sz="1200" b="1" i="1" smtClean="0">
                <a:solidFill>
                  <a:srgbClr val="B8C7D6">
                    <a:lumMod val="50000"/>
                  </a:srgbClr>
                </a:solidFill>
                <a:latin typeface="Arial" pitchFamily="34" charset="0"/>
                <a:cs typeface="Arial" pitchFamily="34" charset="0"/>
                <a:sym typeface="Wingdings" pitchFamily="2" charset="2"/>
              </a:rPr>
              <a:t>服务和</a:t>
            </a:r>
            <a:r>
              <a:rPr lang="en-US" altLang="ja-JP" sz="1200" b="1" i="1" dirty="0" smtClean="0">
                <a:solidFill>
                  <a:srgbClr val="B8C7D6">
                    <a:lumMod val="50000"/>
                  </a:srgbClr>
                </a:solidFill>
                <a:latin typeface="Arial" pitchFamily="34" charset="0"/>
                <a:cs typeface="Arial" pitchFamily="34" charset="0"/>
                <a:sym typeface="Wingdings" pitchFamily="2" charset="2"/>
              </a:rPr>
              <a:t>1 to 1 </a:t>
            </a:r>
            <a:r>
              <a:rPr lang="zh-CN" altLang="en-US" sz="1200" b="1" i="1" dirty="0" smtClean="0">
                <a:solidFill>
                  <a:srgbClr val="B8C7D6">
                    <a:lumMod val="50000"/>
                  </a:srgbClr>
                </a:solidFill>
                <a:latin typeface="Arial" pitchFamily="34" charset="0"/>
                <a:cs typeface="Arial" pitchFamily="34" charset="0"/>
                <a:sym typeface="Wingdings" pitchFamily="2" charset="2"/>
              </a:rPr>
              <a:t>产品营销</a:t>
            </a:r>
            <a:endParaRPr lang="en-US" altLang="ja-JP" sz="1200" b="1" i="1" dirty="0">
              <a:solidFill>
                <a:srgbClr val="B8C7D6">
                  <a:lumMod val="50000"/>
                </a:srgbClr>
              </a:solidFill>
              <a:latin typeface="Arial" pitchFamily="34" charset="0"/>
              <a:cs typeface="Arial" pitchFamily="34" charset="0"/>
              <a:sym typeface="Wingdings" pitchFamily="2" charset="2"/>
            </a:endParaRPr>
          </a:p>
        </p:txBody>
      </p:sp>
      <p:sp>
        <p:nvSpPr>
          <p:cNvPr id="11" name="AutoShape 5"/>
          <p:cNvSpPr>
            <a:spLocks noChangeArrowheads="1"/>
          </p:cNvSpPr>
          <p:nvPr/>
        </p:nvSpPr>
        <p:spPr bwMode="auto">
          <a:xfrm rot="10800000">
            <a:off x="3651468" y="1636099"/>
            <a:ext cx="5010249" cy="3073951"/>
          </a:xfrm>
          <a:prstGeom prst="triangle">
            <a:avLst>
              <a:gd name="adj" fmla="val 50000"/>
            </a:avLst>
          </a:prstGeom>
          <a:noFill/>
          <a:ln w="9525">
            <a:solidFill>
              <a:schemeClr val="tx1"/>
            </a:solidFill>
            <a:miter lim="800000"/>
            <a:headEnd/>
            <a:tailEnd/>
          </a:ln>
        </p:spPr>
        <p:txBody>
          <a:bodyPr wrap="none" anchor="ctr"/>
          <a:lstStyle/>
          <a:p>
            <a:pPr eaLnBrk="1" fontAlgn="auto" hangingPunct="1">
              <a:spcBef>
                <a:spcPts val="0"/>
              </a:spcBef>
              <a:spcAft>
                <a:spcPts val="0"/>
              </a:spcAft>
            </a:pPr>
            <a:endParaRPr lang="en-US" sz="1800" dirty="0">
              <a:solidFill>
                <a:srgbClr val="3C3C3B"/>
              </a:solidFill>
              <a:latin typeface="Verdana"/>
            </a:endParaRPr>
          </a:p>
        </p:txBody>
      </p:sp>
      <p:sp>
        <p:nvSpPr>
          <p:cNvPr id="12" name="Rectangle 4"/>
          <p:cNvSpPr/>
          <p:nvPr/>
        </p:nvSpPr>
        <p:spPr>
          <a:xfrm>
            <a:off x="5001331" y="1085854"/>
            <a:ext cx="2441694" cy="338554"/>
          </a:xfrm>
          <a:prstGeom prst="rect">
            <a:avLst/>
          </a:prstGeom>
        </p:spPr>
        <p:txBody>
          <a:bodyPr wrap="none">
            <a:spAutoFit/>
          </a:bodyPr>
          <a:lstStyle/>
          <a:p>
            <a:pPr algn="ctr" eaLnBrk="1" fontAlgn="auto" hangingPunct="1">
              <a:spcBef>
                <a:spcPts val="0"/>
              </a:spcBef>
              <a:spcAft>
                <a:spcPts val="0"/>
              </a:spcAft>
            </a:pPr>
            <a:r>
              <a:rPr lang="zh-CN" altLang="en-US" sz="1600" b="1" dirty="0" smtClean="0">
                <a:solidFill>
                  <a:srgbClr val="3C3C3B"/>
                </a:solidFill>
                <a:latin typeface="Arial" pitchFamily="34" charset="0"/>
                <a:cs typeface="Arial" pitchFamily="34" charset="0"/>
              </a:rPr>
              <a:t>客户需求驱动的营销管理</a:t>
            </a:r>
            <a:endParaRPr lang="en-US" sz="1600" b="1" dirty="0">
              <a:solidFill>
                <a:srgbClr val="3C3C3B"/>
              </a:solidFill>
              <a:latin typeface="Arial" pitchFamily="34" charset="0"/>
              <a:cs typeface="Arial" pitchFamily="34" charset="0"/>
            </a:endParaRPr>
          </a:p>
        </p:txBody>
      </p:sp>
      <p:sp>
        <p:nvSpPr>
          <p:cNvPr id="13" name="Rectangle 5"/>
          <p:cNvSpPr/>
          <p:nvPr/>
        </p:nvSpPr>
        <p:spPr>
          <a:xfrm>
            <a:off x="5748171" y="1737884"/>
            <a:ext cx="805029" cy="338554"/>
          </a:xfrm>
          <a:prstGeom prst="rect">
            <a:avLst/>
          </a:prstGeom>
        </p:spPr>
        <p:txBody>
          <a:bodyPr wrap="none">
            <a:spAutoFit/>
          </a:bodyPr>
          <a:lstStyle/>
          <a:p>
            <a:pPr algn="ctr" eaLnBrk="1" fontAlgn="auto" hangingPunct="1">
              <a:spcBef>
                <a:spcPts val="0"/>
              </a:spcBef>
              <a:spcAft>
                <a:spcPts val="0"/>
              </a:spcAft>
            </a:pPr>
            <a:r>
              <a:rPr lang="zh-CN" altLang="en-US" sz="1600" b="1" dirty="0" smtClean="0">
                <a:solidFill>
                  <a:srgbClr val="3C3C3B"/>
                </a:solidFill>
                <a:latin typeface="Arial" pitchFamily="34" charset="0"/>
                <a:cs typeface="Arial" pitchFamily="34" charset="0"/>
              </a:rPr>
              <a:t>客户群</a:t>
            </a:r>
            <a:endParaRPr lang="en-US" sz="1600" b="1" dirty="0">
              <a:solidFill>
                <a:srgbClr val="3C3C3B"/>
              </a:solidFill>
              <a:latin typeface="Arial" pitchFamily="34" charset="0"/>
              <a:cs typeface="Arial" pitchFamily="34" charset="0"/>
            </a:endParaRPr>
          </a:p>
        </p:txBody>
      </p:sp>
      <p:sp>
        <p:nvSpPr>
          <p:cNvPr id="14" name="Line 13"/>
          <p:cNvSpPr>
            <a:spLocks noChangeShapeType="1"/>
          </p:cNvSpPr>
          <p:nvPr/>
        </p:nvSpPr>
        <p:spPr bwMode="auto">
          <a:xfrm>
            <a:off x="4296630" y="2406013"/>
            <a:ext cx="3749039" cy="0"/>
          </a:xfrm>
          <a:prstGeom prst="line">
            <a:avLst/>
          </a:prstGeom>
          <a:noFill/>
          <a:ln w="9525" cap="rnd">
            <a:solidFill>
              <a:srgbClr val="333333"/>
            </a:solidFill>
            <a:prstDash val="sysDot"/>
            <a:round/>
            <a:headEnd/>
            <a:tailEnd/>
          </a:ln>
        </p:spPr>
        <p:txBody>
          <a:bodyPr/>
          <a:lstStyle/>
          <a:p>
            <a:pPr eaLnBrk="1" fontAlgn="auto" hangingPunct="1">
              <a:spcBef>
                <a:spcPts val="0"/>
              </a:spcBef>
              <a:spcAft>
                <a:spcPts val="0"/>
              </a:spcAft>
            </a:pPr>
            <a:endParaRPr lang="en-US" sz="1800" dirty="0">
              <a:solidFill>
                <a:srgbClr val="3C3C3B"/>
              </a:solidFill>
              <a:latin typeface="Verdana"/>
            </a:endParaRPr>
          </a:p>
        </p:txBody>
      </p:sp>
      <p:sp>
        <p:nvSpPr>
          <p:cNvPr id="15" name="Rectangle 7"/>
          <p:cNvSpPr/>
          <p:nvPr/>
        </p:nvSpPr>
        <p:spPr>
          <a:xfrm>
            <a:off x="5752981" y="2536851"/>
            <a:ext cx="800219" cy="338554"/>
          </a:xfrm>
          <a:prstGeom prst="rect">
            <a:avLst/>
          </a:prstGeom>
        </p:spPr>
        <p:txBody>
          <a:bodyPr wrap="none">
            <a:spAutoFit/>
          </a:bodyPr>
          <a:lstStyle/>
          <a:p>
            <a:pPr algn="ctr" eaLnBrk="1" fontAlgn="auto" hangingPunct="1">
              <a:spcBef>
                <a:spcPts val="0"/>
              </a:spcBef>
              <a:spcAft>
                <a:spcPts val="0"/>
              </a:spcAft>
            </a:pPr>
            <a:r>
              <a:rPr lang="zh-CN" altLang="en-US" sz="1600" b="1" dirty="0" smtClean="0">
                <a:solidFill>
                  <a:srgbClr val="3C3C3B"/>
                </a:solidFill>
                <a:latin typeface="Arial" pitchFamily="34" charset="0"/>
                <a:cs typeface="Arial" pitchFamily="34" charset="0"/>
              </a:rPr>
              <a:t>目标群</a:t>
            </a:r>
            <a:endParaRPr lang="en-US" sz="1600" b="1" dirty="0">
              <a:solidFill>
                <a:srgbClr val="3C3C3B"/>
              </a:solidFill>
              <a:latin typeface="Arial" pitchFamily="34" charset="0"/>
              <a:cs typeface="Arial" pitchFamily="34" charset="0"/>
            </a:endParaRPr>
          </a:p>
        </p:txBody>
      </p:sp>
      <p:sp>
        <p:nvSpPr>
          <p:cNvPr id="16" name="Line 14"/>
          <p:cNvSpPr>
            <a:spLocks noChangeShapeType="1"/>
          </p:cNvSpPr>
          <p:nvPr/>
        </p:nvSpPr>
        <p:spPr bwMode="auto">
          <a:xfrm>
            <a:off x="5025396" y="3442170"/>
            <a:ext cx="2366899" cy="0"/>
          </a:xfrm>
          <a:prstGeom prst="line">
            <a:avLst/>
          </a:prstGeom>
          <a:noFill/>
          <a:ln w="9525" cap="rnd">
            <a:solidFill>
              <a:srgbClr val="333333"/>
            </a:solidFill>
            <a:prstDash val="sysDot"/>
            <a:round/>
            <a:headEnd/>
            <a:tailEnd/>
          </a:ln>
        </p:spPr>
        <p:txBody>
          <a:bodyPr/>
          <a:lstStyle/>
          <a:p>
            <a:pPr eaLnBrk="1" fontAlgn="auto" hangingPunct="1">
              <a:spcBef>
                <a:spcPts val="0"/>
              </a:spcBef>
              <a:spcAft>
                <a:spcPts val="0"/>
              </a:spcAft>
            </a:pPr>
            <a:endParaRPr lang="en-US" sz="1800" dirty="0">
              <a:solidFill>
                <a:srgbClr val="3C3C3B"/>
              </a:solidFill>
              <a:latin typeface="Verdana"/>
            </a:endParaRPr>
          </a:p>
        </p:txBody>
      </p:sp>
      <p:sp>
        <p:nvSpPr>
          <p:cNvPr id="17" name="Rectangle 8"/>
          <p:cNvSpPr/>
          <p:nvPr/>
        </p:nvSpPr>
        <p:spPr>
          <a:xfrm>
            <a:off x="5756483" y="3577860"/>
            <a:ext cx="800220" cy="338554"/>
          </a:xfrm>
          <a:prstGeom prst="rect">
            <a:avLst/>
          </a:prstGeom>
        </p:spPr>
        <p:txBody>
          <a:bodyPr wrap="none">
            <a:spAutoFit/>
          </a:bodyPr>
          <a:lstStyle/>
          <a:p>
            <a:pPr algn="ctr" eaLnBrk="1" fontAlgn="auto" hangingPunct="1">
              <a:spcBef>
                <a:spcPts val="0"/>
              </a:spcBef>
              <a:spcAft>
                <a:spcPts val="0"/>
              </a:spcAft>
            </a:pPr>
            <a:r>
              <a:rPr lang="zh-CN" altLang="en-US" sz="1600" b="1" dirty="0" smtClean="0">
                <a:solidFill>
                  <a:srgbClr val="3C3C3B"/>
                </a:solidFill>
                <a:latin typeface="Arial" pitchFamily="34" charset="0"/>
                <a:cs typeface="Arial" pitchFamily="34" charset="0"/>
              </a:rPr>
              <a:t>个性化</a:t>
            </a:r>
            <a:endParaRPr lang="en-US" sz="1600" b="1" dirty="0">
              <a:solidFill>
                <a:srgbClr val="3C3C3B"/>
              </a:solidFill>
              <a:latin typeface="Arial" pitchFamily="34" charset="0"/>
              <a:cs typeface="Arial" pitchFamily="34" charset="0"/>
            </a:endParaRPr>
          </a:p>
        </p:txBody>
      </p:sp>
      <p:sp>
        <p:nvSpPr>
          <p:cNvPr id="18" name="Rectangle 10"/>
          <p:cNvSpPr/>
          <p:nvPr/>
        </p:nvSpPr>
        <p:spPr>
          <a:xfrm>
            <a:off x="3975737" y="4777007"/>
            <a:ext cx="4482463" cy="276999"/>
          </a:xfrm>
          <a:prstGeom prst="rect">
            <a:avLst/>
          </a:prstGeom>
        </p:spPr>
        <p:txBody>
          <a:bodyPr wrap="square">
            <a:spAutoFit/>
          </a:bodyPr>
          <a:lstStyle/>
          <a:p>
            <a:pPr algn="ctr" eaLnBrk="1" fontAlgn="auto" hangingPunct="1">
              <a:spcBef>
                <a:spcPts val="0"/>
              </a:spcBef>
              <a:spcAft>
                <a:spcPts val="0"/>
              </a:spcAft>
            </a:pPr>
            <a:r>
              <a:rPr lang="zh-CN" altLang="en-US" sz="1200" b="1" i="1" dirty="0" smtClean="0">
                <a:solidFill>
                  <a:srgbClr val="1B447D"/>
                </a:solidFill>
                <a:effectLst>
                  <a:outerShdw blurRad="38100" dist="38100" dir="2700000" algn="tl">
                    <a:srgbClr val="1B447D">
                      <a:lumMod val="60000"/>
                      <a:lumOff val="40000"/>
                      <a:alpha val="43000"/>
                    </a:srgbClr>
                  </a:outerShdw>
                </a:effectLst>
                <a:latin typeface="Arial" pitchFamily="34" charset="0"/>
                <a:cs typeface="Arial" pitchFamily="34" charset="0"/>
              </a:rPr>
              <a:t>个性化服务、跨渠道</a:t>
            </a:r>
            <a:endParaRPr lang="en-US" sz="1200" b="1" i="1" dirty="0" smtClean="0">
              <a:solidFill>
                <a:srgbClr val="1B447D"/>
              </a:solidFill>
              <a:effectLst>
                <a:outerShdw blurRad="38100" dist="38100" dir="2700000" algn="tl">
                  <a:srgbClr val="1B447D">
                    <a:lumMod val="60000"/>
                    <a:lumOff val="40000"/>
                    <a:alpha val="43000"/>
                  </a:srgbClr>
                </a:outerShdw>
              </a:effectLst>
              <a:latin typeface="Arial" pitchFamily="34" charset="0"/>
              <a:cs typeface="Arial" pitchFamily="34" charset="0"/>
            </a:endParaRPr>
          </a:p>
        </p:txBody>
      </p:sp>
      <p:sp>
        <p:nvSpPr>
          <p:cNvPr id="19" name="AutoShape 18"/>
          <p:cNvSpPr>
            <a:spLocks noChangeArrowheads="1"/>
          </p:cNvSpPr>
          <p:nvPr/>
        </p:nvSpPr>
        <p:spPr bwMode="auto">
          <a:xfrm>
            <a:off x="4173213" y="1982455"/>
            <a:ext cx="457200" cy="1066800"/>
          </a:xfrm>
          <a:prstGeom prst="curvedRightArrow">
            <a:avLst>
              <a:gd name="adj1" fmla="val 27287"/>
              <a:gd name="adj2" fmla="val 73954"/>
              <a:gd name="adj3" fmla="val 33333"/>
            </a:avLst>
          </a:prstGeom>
          <a:solidFill>
            <a:schemeClr val="accent1"/>
          </a:solidFill>
          <a:ln w="12700">
            <a:solidFill>
              <a:schemeClr val="accent1">
                <a:lumMod val="75000"/>
              </a:schemeClr>
            </a:solidFill>
            <a:miter lim="800000"/>
            <a:headEnd/>
            <a:tailEnd/>
          </a:ln>
        </p:spPr>
        <p:txBody>
          <a:bodyPr wrap="none" anchor="ctr"/>
          <a:lstStyle/>
          <a:p>
            <a:pPr eaLnBrk="1" fontAlgn="auto" hangingPunct="1">
              <a:spcBef>
                <a:spcPts val="0"/>
              </a:spcBef>
              <a:spcAft>
                <a:spcPts val="0"/>
              </a:spcAft>
            </a:pPr>
            <a:endParaRPr lang="en-US" sz="1800" dirty="0">
              <a:solidFill>
                <a:srgbClr val="3C3C3B"/>
              </a:solidFill>
              <a:latin typeface="Verdana"/>
            </a:endParaRPr>
          </a:p>
        </p:txBody>
      </p:sp>
      <p:sp>
        <p:nvSpPr>
          <p:cNvPr id="20" name="AutoShape 19"/>
          <p:cNvSpPr>
            <a:spLocks noChangeArrowheads="1"/>
          </p:cNvSpPr>
          <p:nvPr/>
        </p:nvSpPr>
        <p:spPr bwMode="auto">
          <a:xfrm>
            <a:off x="4630413" y="3180610"/>
            <a:ext cx="457200" cy="1066800"/>
          </a:xfrm>
          <a:prstGeom prst="curvedRightArrow">
            <a:avLst>
              <a:gd name="adj1" fmla="val 27287"/>
              <a:gd name="adj2" fmla="val 73954"/>
              <a:gd name="adj3" fmla="val 33333"/>
            </a:avLst>
          </a:prstGeom>
          <a:solidFill>
            <a:schemeClr val="accent1"/>
          </a:solidFill>
          <a:ln w="12700">
            <a:solidFill>
              <a:schemeClr val="accent1">
                <a:lumMod val="75000"/>
              </a:schemeClr>
            </a:solidFill>
            <a:miter lim="800000"/>
            <a:headEnd/>
            <a:tailEnd/>
          </a:ln>
        </p:spPr>
        <p:txBody>
          <a:bodyPr wrap="none" anchor="ctr"/>
          <a:lstStyle/>
          <a:p>
            <a:pPr eaLnBrk="1" fontAlgn="auto" hangingPunct="1">
              <a:spcBef>
                <a:spcPts val="0"/>
              </a:spcBef>
              <a:spcAft>
                <a:spcPts val="0"/>
              </a:spcAft>
            </a:pPr>
            <a:endParaRPr lang="en-US" sz="1800" dirty="0">
              <a:solidFill>
                <a:srgbClr val="3C3C3B"/>
              </a:solidFill>
              <a:latin typeface="Verdana"/>
            </a:endParaRPr>
          </a:p>
        </p:txBody>
      </p:sp>
      <p:pic>
        <p:nvPicPr>
          <p:cNvPr id="21" name="Picture 26" descr="ashley"/>
          <p:cNvPicPr>
            <a:picLocks noChangeAspect="1" noChangeArrowheads="1"/>
          </p:cNvPicPr>
          <p:nvPr/>
        </p:nvPicPr>
        <p:blipFill>
          <a:blip r:embed="rId9"/>
          <a:srcRect/>
          <a:stretch>
            <a:fillRect/>
          </a:stretch>
        </p:blipFill>
        <p:spPr bwMode="auto">
          <a:xfrm>
            <a:off x="7315200" y="2553489"/>
            <a:ext cx="1343025" cy="733425"/>
          </a:xfrm>
          <a:prstGeom prst="rect">
            <a:avLst/>
          </a:prstGeom>
          <a:noFill/>
          <a:ln>
            <a:miter lim="800000"/>
            <a:headEnd/>
            <a:tailEnd/>
          </a:ln>
        </p:spPr>
      </p:pic>
      <p:sp>
        <p:nvSpPr>
          <p:cNvPr id="22" name="Line 30"/>
          <p:cNvSpPr>
            <a:spLocks noChangeShapeType="1"/>
          </p:cNvSpPr>
          <p:nvPr/>
        </p:nvSpPr>
        <p:spPr bwMode="auto">
          <a:xfrm>
            <a:off x="7930788" y="3815759"/>
            <a:ext cx="141798" cy="0"/>
          </a:xfrm>
          <a:prstGeom prst="line">
            <a:avLst/>
          </a:prstGeom>
          <a:noFill/>
          <a:ln w="9525">
            <a:solidFill>
              <a:srgbClr val="808080"/>
            </a:solidFill>
            <a:round/>
            <a:headEnd/>
            <a:tailEnd type="stealth" w="med" len="lg"/>
          </a:ln>
        </p:spPr>
        <p:txBody>
          <a:bodyPr/>
          <a:lstStyle/>
          <a:p>
            <a:pPr eaLnBrk="1" fontAlgn="auto" hangingPunct="1">
              <a:spcBef>
                <a:spcPts val="0"/>
              </a:spcBef>
              <a:spcAft>
                <a:spcPts val="0"/>
              </a:spcAft>
            </a:pPr>
            <a:endParaRPr lang="en-US" sz="1800" dirty="0">
              <a:solidFill>
                <a:srgbClr val="3C3C3B"/>
              </a:solidFill>
              <a:latin typeface="Verdana"/>
            </a:endParaRPr>
          </a:p>
        </p:txBody>
      </p:sp>
      <p:grpSp>
        <p:nvGrpSpPr>
          <p:cNvPr id="23" name="Group 251"/>
          <p:cNvGrpSpPr/>
          <p:nvPr/>
        </p:nvGrpSpPr>
        <p:grpSpPr>
          <a:xfrm>
            <a:off x="7391400" y="1638369"/>
            <a:ext cx="1240790" cy="838925"/>
            <a:chOff x="5562600" y="2362200"/>
            <a:chExt cx="1240791" cy="641350"/>
          </a:xfrm>
        </p:grpSpPr>
        <p:sp>
          <p:nvSpPr>
            <p:cNvPr id="24" name="Rectangle 2"/>
            <p:cNvSpPr>
              <a:spLocks noChangeArrowheads="1"/>
            </p:cNvSpPr>
            <p:nvPr/>
          </p:nvSpPr>
          <p:spPr bwMode="auto">
            <a:xfrm>
              <a:off x="5791200" y="2362200"/>
              <a:ext cx="641350" cy="641350"/>
            </a:xfrm>
            <a:prstGeom prst="rect">
              <a:avLst/>
            </a:prstGeom>
            <a:noFill/>
            <a:ln w="19050" algn="ctr">
              <a:noFill/>
              <a:miter lim="800000"/>
              <a:headEnd/>
              <a:tailEnd/>
            </a:ln>
            <a:effectLst/>
          </p:spPr>
          <p:txBody>
            <a:bodyPr wrap="none" lIns="91375" tIns="45688" rIns="91375" bIns="45688">
              <a:spAutoFit/>
            </a:bodyPr>
            <a:lstStyle/>
            <a:p>
              <a:pPr algn="ctr" eaLnBrk="1" fontAlgn="auto" hangingPunct="1">
                <a:spcBef>
                  <a:spcPts val="0"/>
                </a:spcBef>
                <a:spcAft>
                  <a:spcPts val="0"/>
                </a:spcAft>
                <a:defRPr/>
              </a:pPr>
              <a:r>
                <a:rPr lang="en-US" sz="3600" dirty="0">
                  <a:solidFill>
                    <a:srgbClr val="B8C7D6"/>
                  </a:solidFill>
                  <a:effectLst>
                    <a:outerShdw blurRad="38100" dist="38100" dir="2700000" algn="tl">
                      <a:srgbClr val="C0C0C0"/>
                    </a:outerShdw>
                  </a:effectLst>
                  <a:latin typeface="Times New Roman" pitchFamily="18" charset="0"/>
                  <a:sym typeface="Webdings" pitchFamily="18" charset="2"/>
                </a:rPr>
                <a:t></a:t>
              </a:r>
            </a:p>
          </p:txBody>
        </p:sp>
        <p:sp>
          <p:nvSpPr>
            <p:cNvPr id="25" name="Rectangle 24"/>
            <p:cNvSpPr>
              <a:spLocks noChangeArrowheads="1"/>
            </p:cNvSpPr>
            <p:nvPr/>
          </p:nvSpPr>
          <p:spPr bwMode="auto">
            <a:xfrm>
              <a:off x="5562600" y="2362200"/>
              <a:ext cx="641350" cy="641350"/>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3600" dirty="0">
                  <a:solidFill>
                    <a:srgbClr val="B8C7D6"/>
                  </a:solidFill>
                  <a:effectLst>
                    <a:outerShdw blurRad="38100" dist="38100" dir="2700000" algn="tl">
                      <a:srgbClr val="C0C0C0"/>
                    </a:outerShdw>
                  </a:effectLst>
                  <a:latin typeface="Verdana"/>
                  <a:sym typeface="Webdings" pitchFamily="18" charset="2"/>
                </a:rPr>
                <a:t></a:t>
              </a:r>
            </a:p>
          </p:txBody>
        </p:sp>
        <p:sp>
          <p:nvSpPr>
            <p:cNvPr id="26" name="Rectangle 25"/>
            <p:cNvSpPr>
              <a:spLocks noChangeArrowheads="1"/>
            </p:cNvSpPr>
            <p:nvPr/>
          </p:nvSpPr>
          <p:spPr bwMode="auto">
            <a:xfrm>
              <a:off x="5946140" y="2362200"/>
              <a:ext cx="857251" cy="641350"/>
            </a:xfrm>
            <a:prstGeom prst="rect">
              <a:avLst/>
            </a:prstGeom>
            <a:noFill/>
            <a:ln w="19050" algn="ctr">
              <a:noFill/>
              <a:miter lim="800000"/>
              <a:headEnd/>
              <a:tailEnd/>
            </a:ln>
            <a:effectLst/>
          </p:spPr>
          <p:txBody>
            <a:bodyPr wrap="square" lIns="91375" tIns="45688" rIns="91375" bIns="45688">
              <a:spAutoFit/>
            </a:bodyPr>
            <a:lstStyle/>
            <a:p>
              <a:pPr algn="ctr" eaLnBrk="1" fontAlgn="auto" hangingPunct="1">
                <a:spcBef>
                  <a:spcPts val="0"/>
                </a:spcBef>
                <a:spcAft>
                  <a:spcPts val="0"/>
                </a:spcAft>
                <a:defRPr/>
              </a:pPr>
              <a:r>
                <a:rPr lang="en-US" sz="3600" dirty="0">
                  <a:solidFill>
                    <a:srgbClr val="B8C7D6"/>
                  </a:solidFill>
                  <a:effectLst>
                    <a:outerShdw blurRad="38100" dist="38100" dir="2700000" algn="tl">
                      <a:srgbClr val="C0C0C0"/>
                    </a:outerShdw>
                  </a:effectLst>
                  <a:latin typeface="Times New Roman" pitchFamily="18" charset="0"/>
                  <a:sym typeface="Webdings" pitchFamily="18" charset="2"/>
                </a:rPr>
                <a:t></a:t>
              </a:r>
            </a:p>
          </p:txBody>
        </p:sp>
      </p:grpSp>
      <p:pic>
        <p:nvPicPr>
          <p:cNvPr id="27" name="Picture 9"/>
          <p:cNvPicPr>
            <a:picLocks noChangeAspect="1" noChangeArrowheads="1"/>
          </p:cNvPicPr>
          <p:nvPr>
            <p:custDataLst>
              <p:tags r:id="rId5"/>
            </p:custDataLst>
          </p:nvPr>
        </p:nvPicPr>
        <p:blipFill>
          <a:blip r:embed="rId10"/>
          <a:srcRect/>
          <a:stretch>
            <a:fillRect/>
          </a:stretch>
        </p:blipFill>
        <p:spPr bwMode="auto">
          <a:xfrm>
            <a:off x="7806038" y="4217341"/>
            <a:ext cx="249501" cy="443442"/>
          </a:xfrm>
          <a:prstGeom prst="rect">
            <a:avLst/>
          </a:prstGeom>
          <a:noFill/>
          <a:ln w="9525">
            <a:noFill/>
            <a:miter lim="800000"/>
            <a:headEnd/>
            <a:tailEnd/>
          </a:ln>
        </p:spPr>
      </p:pic>
      <p:pic>
        <p:nvPicPr>
          <p:cNvPr id="28" name="Picture 10" descr="http://1.bp.blogspot.com/-iRqeI_MTEZ4/TwUDi0jTPeI/AAAAAAAAEKQ/PAPbmWhDv5o/s1600/Nordtrom+Catalog+Jan_12_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1595" y="3600544"/>
            <a:ext cx="669193" cy="545424"/>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9" name="Picture 94" descr="facebookk"/>
          <p:cNvPicPr>
            <a:picLocks noChangeAspect="1" noChangeArrowheads="1"/>
          </p:cNvPicPr>
          <p:nvPr>
            <p:custDataLst>
              <p:tags r:id="rId6"/>
            </p:custDataLst>
          </p:nvPr>
        </p:nvPicPr>
        <p:blipFill>
          <a:blip r:embed="rId12"/>
          <a:srcRect/>
          <a:stretch>
            <a:fillRect/>
          </a:stretch>
        </p:blipFill>
        <p:spPr bwMode="auto">
          <a:xfrm>
            <a:off x="8171139" y="4209631"/>
            <a:ext cx="187859" cy="221702"/>
          </a:xfrm>
          <a:prstGeom prst="rect">
            <a:avLst/>
          </a:prstGeom>
          <a:noFill/>
          <a:ln w="9525">
            <a:noFill/>
            <a:miter lim="800000"/>
            <a:headEnd/>
            <a:tailEnd/>
          </a:ln>
        </p:spPr>
      </p:pic>
      <p:pic>
        <p:nvPicPr>
          <p:cNvPr id="30" name="Picture 95" descr="Twitter"/>
          <p:cNvPicPr>
            <a:picLocks noChangeAspect="1" noChangeArrowheads="1"/>
          </p:cNvPicPr>
          <p:nvPr>
            <p:custDataLst>
              <p:tags r:id="rId7"/>
            </p:custDataLst>
          </p:nvPr>
        </p:nvPicPr>
        <p:blipFill>
          <a:blip r:embed="rId13"/>
          <a:srcRect/>
          <a:stretch>
            <a:fillRect/>
          </a:stretch>
        </p:blipFill>
        <p:spPr bwMode="auto">
          <a:xfrm>
            <a:off x="8186278" y="4450033"/>
            <a:ext cx="178612" cy="210750"/>
          </a:xfrm>
          <a:prstGeom prst="rect">
            <a:avLst/>
          </a:prstGeom>
          <a:noFill/>
          <a:ln w="9525">
            <a:noFill/>
            <a:miter lim="800000"/>
            <a:headEnd/>
            <a:tailEnd/>
          </a:ln>
        </p:spPr>
      </p:pic>
      <p:pic>
        <p:nvPicPr>
          <p:cNvPr id="31" name="Picture 134" descr="3527-000066">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l="18704" r="44705" b="37881"/>
          <a:stretch>
            <a:fillRect/>
          </a:stretch>
        </p:blipFill>
        <p:spPr bwMode="auto">
          <a:xfrm>
            <a:off x="8079576" y="3619173"/>
            <a:ext cx="435905" cy="52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http://mizwhiz.com/wp-content/uploads/online-shopping-safety.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39000" y="4205557"/>
            <a:ext cx="507985" cy="46396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1"/>
          <p:cNvSpPr/>
          <p:nvPr/>
        </p:nvSpPr>
        <p:spPr>
          <a:xfrm>
            <a:off x="5052240" y="2807970"/>
            <a:ext cx="2105878" cy="307777"/>
          </a:xfrm>
          <a:prstGeom prst="rect">
            <a:avLst/>
          </a:prstGeom>
        </p:spPr>
        <p:txBody>
          <a:bodyPr wrap="square">
            <a:spAutoFit/>
          </a:bodyPr>
          <a:lstStyle/>
          <a:p>
            <a:pPr algn="ctr" eaLnBrk="1" fontAlgn="auto" hangingPunct="1">
              <a:spcBef>
                <a:spcPts val="0"/>
              </a:spcBef>
              <a:spcAft>
                <a:spcPts val="0"/>
              </a:spcAft>
            </a:pPr>
            <a:r>
              <a:rPr lang="zh-CN" altLang="en-US" sz="1400" b="1" dirty="0" smtClean="0">
                <a:solidFill>
                  <a:srgbClr val="C00000"/>
                </a:solidFill>
                <a:latin typeface="Arial Narrow" pitchFamily="34" charset="0"/>
                <a:cs typeface="Arial" pitchFamily="34" charset="0"/>
              </a:rPr>
              <a:t>客户细分、偏好分析</a:t>
            </a:r>
            <a:endParaRPr lang="en-US" sz="1400" b="1" dirty="0">
              <a:solidFill>
                <a:srgbClr val="C00000"/>
              </a:solidFill>
              <a:latin typeface="Arial Narrow" pitchFamily="34" charset="0"/>
              <a:cs typeface="Arial" pitchFamily="34" charset="0"/>
            </a:endParaRPr>
          </a:p>
        </p:txBody>
      </p:sp>
      <p:sp>
        <p:nvSpPr>
          <p:cNvPr id="34" name="Rectangle 12"/>
          <p:cNvSpPr/>
          <p:nvPr/>
        </p:nvSpPr>
        <p:spPr>
          <a:xfrm>
            <a:off x="5040410" y="3894584"/>
            <a:ext cx="2306382" cy="523220"/>
          </a:xfrm>
          <a:prstGeom prst="rect">
            <a:avLst/>
          </a:prstGeom>
        </p:spPr>
        <p:txBody>
          <a:bodyPr wrap="square">
            <a:spAutoFit/>
          </a:bodyPr>
          <a:lstStyle/>
          <a:p>
            <a:pPr algn="ctr" eaLnBrk="1" fontAlgn="auto" hangingPunct="1">
              <a:spcBef>
                <a:spcPts val="0"/>
              </a:spcBef>
              <a:spcAft>
                <a:spcPts val="0"/>
              </a:spcAft>
            </a:pPr>
            <a:r>
              <a:rPr lang="zh-CN" altLang="en-US" sz="1400" dirty="0">
                <a:solidFill>
                  <a:srgbClr val="C00000"/>
                </a:solidFill>
                <a:latin typeface="Arial Narrow" pitchFamily="34" charset="0"/>
              </a:rPr>
              <a:t>了解需求</a:t>
            </a:r>
            <a:r>
              <a:rPr lang="zh-CN" altLang="en-US" sz="1400" dirty="0" smtClean="0">
                <a:solidFill>
                  <a:srgbClr val="C00000"/>
                </a:solidFill>
                <a:latin typeface="Arial Narrow" pitchFamily="34" charset="0"/>
              </a:rPr>
              <a:t>，偏好，基于价值观</a:t>
            </a:r>
            <a:endParaRPr lang="en-US" sz="1400" dirty="0">
              <a:solidFill>
                <a:srgbClr val="C00000"/>
              </a:solidFill>
              <a:latin typeface="Arial Narrow" pitchFamily="34" charset="0"/>
            </a:endParaRPr>
          </a:p>
        </p:txBody>
      </p:sp>
      <p:sp>
        <p:nvSpPr>
          <p:cNvPr id="35" name="TextBox 41"/>
          <p:cNvSpPr txBox="1"/>
          <p:nvPr/>
        </p:nvSpPr>
        <p:spPr>
          <a:xfrm>
            <a:off x="-372000" y="101850"/>
            <a:ext cx="6172200" cy="40626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prstTxWarp prst="textNoShape">
              <a:avLst/>
            </a:prstTxWarp>
            <a:noAutofit/>
          </a:bodyPr>
          <a:lstStyle>
            <a:lvl1pPr eaLnBrk="0" fontAlgn="base" hangingPunct="0">
              <a:lnSpc>
                <a:spcPct val="100000"/>
              </a:lnSpc>
              <a:spcBef>
                <a:spcPct val="0"/>
              </a:spcBef>
              <a:spcAft>
                <a:spcPct val="0"/>
              </a:spcAft>
              <a:defRPr sz="2400" b="1">
                <a:solidFill>
                  <a:srgbClr val="1B447D"/>
                </a:solidFill>
                <a:latin typeface="+mj-lt"/>
                <a:ea typeface="+mj-ea"/>
                <a:cs typeface="+mj-cs"/>
              </a:defRPr>
            </a:lvl1pPr>
            <a:lvl2pPr eaLnBrk="0" fontAlgn="base" hangingPunct="0">
              <a:lnSpc>
                <a:spcPct val="85000"/>
              </a:lnSpc>
              <a:spcBef>
                <a:spcPct val="0"/>
              </a:spcBef>
              <a:spcAft>
                <a:spcPct val="0"/>
              </a:spcAft>
              <a:defRPr sz="2800">
                <a:solidFill>
                  <a:schemeClr val="tx2"/>
                </a:solidFill>
                <a:latin typeface="Verdana" charset="0"/>
              </a:defRPr>
            </a:lvl2pPr>
            <a:lvl3pPr eaLnBrk="0" fontAlgn="base" hangingPunct="0">
              <a:lnSpc>
                <a:spcPct val="85000"/>
              </a:lnSpc>
              <a:spcBef>
                <a:spcPct val="0"/>
              </a:spcBef>
              <a:spcAft>
                <a:spcPct val="0"/>
              </a:spcAft>
              <a:defRPr sz="2800">
                <a:solidFill>
                  <a:schemeClr val="tx2"/>
                </a:solidFill>
                <a:latin typeface="Verdana" charset="0"/>
              </a:defRPr>
            </a:lvl3pPr>
            <a:lvl4pPr eaLnBrk="0" fontAlgn="base" hangingPunct="0">
              <a:lnSpc>
                <a:spcPct val="85000"/>
              </a:lnSpc>
              <a:spcBef>
                <a:spcPct val="0"/>
              </a:spcBef>
              <a:spcAft>
                <a:spcPct val="0"/>
              </a:spcAft>
              <a:defRPr sz="2800">
                <a:solidFill>
                  <a:schemeClr val="tx2"/>
                </a:solidFill>
                <a:latin typeface="Verdana" charset="0"/>
              </a:defRPr>
            </a:lvl4pPr>
            <a:lvl5pPr eaLnBrk="0" fontAlgn="base" hangingPunct="0">
              <a:lnSpc>
                <a:spcPct val="85000"/>
              </a:lnSpc>
              <a:spcBef>
                <a:spcPct val="0"/>
              </a:spcBef>
              <a:spcAft>
                <a:spcPct val="0"/>
              </a:spcAft>
              <a:defRPr sz="2800">
                <a:solidFill>
                  <a:schemeClr val="tx2"/>
                </a:solidFill>
                <a:latin typeface="Verdana" charset="0"/>
              </a:defRPr>
            </a:lvl5pPr>
            <a:lvl6pPr marL="457200" eaLnBrk="0" fontAlgn="base" hangingPunct="0">
              <a:lnSpc>
                <a:spcPct val="85000"/>
              </a:lnSpc>
              <a:spcBef>
                <a:spcPct val="0"/>
              </a:spcBef>
              <a:spcAft>
                <a:spcPct val="0"/>
              </a:spcAft>
              <a:defRPr sz="2800">
                <a:solidFill>
                  <a:schemeClr val="tx2"/>
                </a:solidFill>
                <a:latin typeface="Verdana" charset="0"/>
              </a:defRPr>
            </a:lvl6pPr>
            <a:lvl7pPr marL="914400" eaLnBrk="0" fontAlgn="base" hangingPunct="0">
              <a:lnSpc>
                <a:spcPct val="85000"/>
              </a:lnSpc>
              <a:spcBef>
                <a:spcPct val="0"/>
              </a:spcBef>
              <a:spcAft>
                <a:spcPct val="0"/>
              </a:spcAft>
              <a:defRPr sz="2800">
                <a:solidFill>
                  <a:schemeClr val="tx2"/>
                </a:solidFill>
                <a:latin typeface="Verdana" charset="0"/>
              </a:defRPr>
            </a:lvl7pPr>
            <a:lvl8pPr marL="1371600" eaLnBrk="0" fontAlgn="base" hangingPunct="0">
              <a:lnSpc>
                <a:spcPct val="85000"/>
              </a:lnSpc>
              <a:spcBef>
                <a:spcPct val="0"/>
              </a:spcBef>
              <a:spcAft>
                <a:spcPct val="0"/>
              </a:spcAft>
              <a:defRPr sz="2800">
                <a:solidFill>
                  <a:schemeClr val="tx2"/>
                </a:solidFill>
                <a:latin typeface="Verdana" charset="0"/>
              </a:defRPr>
            </a:lvl8pPr>
            <a:lvl9pPr marL="1828800" eaLnBrk="0" fontAlgn="base" hangingPunct="0">
              <a:lnSpc>
                <a:spcPct val="85000"/>
              </a:lnSpc>
              <a:spcBef>
                <a:spcPct val="0"/>
              </a:spcBef>
              <a:spcAft>
                <a:spcPct val="0"/>
              </a:spcAft>
              <a:defRPr sz="2800">
                <a:solidFill>
                  <a:schemeClr val="tx2"/>
                </a:solidFill>
                <a:latin typeface="Verdana" charset="0"/>
              </a:defRPr>
            </a:lvl9pPr>
          </a:lstStyle>
          <a:p>
            <a:pPr lvl="1"/>
            <a:r>
              <a:rPr lang="zh-CN" altLang="en-US" sz="2400" dirty="0" smtClean="0">
                <a:solidFill>
                  <a:srgbClr val="EC881D"/>
                </a:solidFill>
                <a:latin typeface="微软雅黑" panose="020B0503020204020204" pitchFamily="34" charset="-122"/>
                <a:ea typeface="微软雅黑" panose="020B0503020204020204" pitchFamily="34" charset="-122"/>
              </a:rPr>
              <a:t>基于</a:t>
            </a:r>
            <a:r>
              <a:rPr lang="zh-CN" altLang="en-US" sz="2400" b="1" dirty="0" smtClean="0">
                <a:solidFill>
                  <a:srgbClr val="EC881D"/>
                </a:solidFill>
                <a:latin typeface="微软雅黑" panose="020B0503020204020204" pitchFamily="34" charset="-122"/>
                <a:ea typeface="微软雅黑" panose="020B0503020204020204" pitchFamily="34" charset="-122"/>
              </a:rPr>
              <a:t>客户统一视图</a:t>
            </a:r>
            <a:r>
              <a:rPr lang="zh-CN" altLang="en-US" sz="2400" dirty="0" smtClean="0">
                <a:solidFill>
                  <a:srgbClr val="EC881D"/>
                </a:solidFill>
                <a:latin typeface="微软雅黑" panose="020B0503020204020204" pitchFamily="34" charset="-122"/>
                <a:ea typeface="微软雅黑" panose="020B0503020204020204" pitchFamily="34" charset="-122"/>
              </a:rPr>
              <a:t>，开创个性化服务体</a:t>
            </a:r>
            <a:r>
              <a:rPr lang="zh-CN" altLang="en-US" sz="2400" dirty="0">
                <a:solidFill>
                  <a:srgbClr val="EC881D"/>
                </a:solidFill>
                <a:latin typeface="微软雅黑" panose="020B0503020204020204" pitchFamily="34" charset="-122"/>
                <a:ea typeface="微软雅黑" panose="020B0503020204020204" pitchFamily="34" charset="-122"/>
              </a:rPr>
              <a:t>验</a:t>
            </a:r>
            <a:endParaRPr lang="en-US" sz="2400" dirty="0">
              <a:solidFill>
                <a:srgbClr val="EC881D"/>
              </a:solidFill>
              <a:latin typeface="微软雅黑" panose="020B0503020204020204" pitchFamily="34" charset="-122"/>
              <a:ea typeface="微软雅黑" panose="020B0503020204020204" pitchFamily="34" charset="-122"/>
            </a:endParaRPr>
          </a:p>
        </p:txBody>
      </p:sp>
      <p:sp>
        <p:nvSpPr>
          <p:cNvPr id="36" name="Rectangle 1"/>
          <p:cNvSpPr/>
          <p:nvPr/>
        </p:nvSpPr>
        <p:spPr>
          <a:xfrm>
            <a:off x="114299" y="674112"/>
            <a:ext cx="8986837" cy="461665"/>
          </a:xfrm>
          <a:prstGeom prst="rect">
            <a:avLst/>
          </a:prstGeom>
        </p:spPr>
        <p:txBody>
          <a:bodyPr wrap="square">
            <a:spAutoFit/>
          </a:bodyPr>
          <a:lstStyle/>
          <a:p>
            <a:r>
              <a:rPr lang="zh-CN" altLang="en-US" sz="1200" b="1" dirty="0" smtClean="0">
                <a:solidFill>
                  <a:schemeClr val="tx2"/>
                </a:solidFill>
                <a:latin typeface="微软雅黑" panose="020B0503020204020204" pitchFamily="34" charset="-122"/>
                <a:ea typeface="微软雅黑" panose="020B0503020204020204" pitchFamily="34" charset="-122"/>
              </a:rPr>
              <a:t>客户统一</a:t>
            </a:r>
            <a:r>
              <a:rPr lang="en-US" altLang="zh-CN" sz="1200" b="1" dirty="0" smtClean="0">
                <a:solidFill>
                  <a:schemeClr val="tx2"/>
                </a:solidFill>
                <a:latin typeface="微软雅黑" panose="020B0503020204020204" pitchFamily="34" charset="-122"/>
                <a:ea typeface="微软雅黑" panose="020B0503020204020204" pitchFamily="34" charset="-122"/>
              </a:rPr>
              <a:t>ID</a:t>
            </a:r>
            <a:r>
              <a:rPr lang="zh-CN" altLang="en-US" sz="1200" b="1" dirty="0" smtClean="0">
                <a:solidFill>
                  <a:schemeClr val="tx2"/>
                </a:solidFill>
                <a:latin typeface="微软雅黑" panose="020B0503020204020204" pitchFamily="34" charset="-122"/>
                <a:ea typeface="微软雅黑" panose="020B0503020204020204" pitchFamily="34" charset="-122"/>
              </a:rPr>
              <a:t>识别体系：</a:t>
            </a:r>
            <a:r>
              <a:rPr lang="zh-CN" altLang="en-US" sz="1200" dirty="0" smtClean="0">
                <a:latin typeface="微软雅黑" panose="020B0503020204020204" pitchFamily="34" charset="-122"/>
                <a:ea typeface="微软雅黑" panose="020B0503020204020204" pitchFamily="34" charset="-122"/>
              </a:rPr>
              <a:t>在</a:t>
            </a:r>
            <a:r>
              <a:rPr lang="zh-CN" altLang="en-US" sz="1200" dirty="0" smtClean="0">
                <a:solidFill>
                  <a:srgbClr val="3C3C3B"/>
                </a:solidFill>
                <a:latin typeface="微软雅黑" panose="020B0503020204020204" pitchFamily="34" charset="-122"/>
                <a:ea typeface="微软雅黑" panose="020B0503020204020204" pitchFamily="34" charset="-122"/>
              </a:rPr>
              <a:t>全新数</a:t>
            </a:r>
            <a:r>
              <a:rPr lang="zh-CN" altLang="en-US" sz="1200" dirty="0">
                <a:solidFill>
                  <a:srgbClr val="3C3C3B"/>
                </a:solidFill>
                <a:latin typeface="微软雅黑" panose="020B0503020204020204" pitchFamily="34" charset="-122"/>
                <a:ea typeface="微软雅黑" panose="020B0503020204020204" pitchFamily="34" charset="-122"/>
              </a:rPr>
              <a:t>据驱动的领域</a:t>
            </a:r>
            <a:r>
              <a:rPr lang="zh-CN" altLang="en-US" sz="1200" dirty="0" smtClean="0">
                <a:solidFill>
                  <a:srgbClr val="3C3C3B"/>
                </a:solidFill>
                <a:latin typeface="微软雅黑" panose="020B0503020204020204" pitchFamily="34" charset="-122"/>
                <a:ea typeface="微软雅黑" panose="020B0503020204020204" pitchFamily="34" charset="-122"/>
              </a:rPr>
              <a:t>，基于客户主数据的统一塑造传统品牌企业</a:t>
            </a:r>
            <a:r>
              <a:rPr lang="zh-CN" altLang="en-US" sz="1200" b="1" dirty="0" smtClean="0">
                <a:solidFill>
                  <a:srgbClr val="FF0000"/>
                </a:solidFill>
                <a:latin typeface="微软雅黑" panose="020B0503020204020204" pitchFamily="34" charset="-122"/>
                <a:ea typeface="微软雅黑" panose="020B0503020204020204" pitchFamily="34" charset="-122"/>
              </a:rPr>
              <a:t>以客户为中心</a:t>
            </a:r>
            <a:r>
              <a:rPr lang="zh-CN" altLang="en-US" sz="1200" dirty="0" smtClean="0">
                <a:solidFill>
                  <a:srgbClr val="3C3C3B"/>
                </a:solidFill>
                <a:latin typeface="微软雅黑" panose="020B0503020204020204" pitchFamily="34" charset="-122"/>
                <a:ea typeface="微软雅黑" panose="020B0503020204020204" pitchFamily="34" charset="-122"/>
              </a:rPr>
              <a:t>的服务转机，可用</a:t>
            </a:r>
            <a:r>
              <a:rPr lang="zh-CN" altLang="en-US" sz="1200" dirty="0">
                <a:solidFill>
                  <a:srgbClr val="3C3C3B"/>
                </a:solidFill>
                <a:latin typeface="微软雅黑" panose="020B0503020204020204" pitchFamily="34" charset="-122"/>
                <a:ea typeface="微软雅黑" panose="020B0503020204020204" pitchFamily="34" charset="-122"/>
              </a:rPr>
              <a:t>先前不能做到的方式来挖掘消费者洞察</a:t>
            </a:r>
            <a:r>
              <a:rPr lang="zh-CN" altLang="en-US" sz="1200" dirty="0" smtClean="0">
                <a:solidFill>
                  <a:srgbClr val="3C3C3B"/>
                </a:solidFill>
                <a:latin typeface="微软雅黑" panose="020B0503020204020204" pitchFamily="34" charset="-122"/>
                <a:ea typeface="微软雅黑" panose="020B0503020204020204" pitchFamily="34" charset="-122"/>
              </a:rPr>
              <a:t>，提供统一跨渠道服务体系，并</a:t>
            </a:r>
            <a:r>
              <a:rPr lang="zh-CN" altLang="en-US" sz="1200" dirty="0">
                <a:solidFill>
                  <a:srgbClr val="3C3C3B"/>
                </a:solidFill>
                <a:latin typeface="微软雅黑" panose="020B0503020204020204" pitchFamily="34" charset="-122"/>
                <a:ea typeface="微软雅黑" panose="020B0503020204020204" pitchFamily="34" charset="-122"/>
              </a:rPr>
              <a:t>有</a:t>
            </a:r>
            <a:r>
              <a:rPr lang="zh-CN" altLang="en-US" sz="1200" dirty="0" smtClean="0">
                <a:solidFill>
                  <a:srgbClr val="3C3C3B"/>
                </a:solidFill>
                <a:latin typeface="微软雅黑" panose="020B0503020204020204" pitchFamily="34" charset="-122"/>
                <a:ea typeface="微软雅黑" panose="020B0503020204020204" pitchFamily="34" charset="-122"/>
              </a:rPr>
              <a:t>效提升客户感知，品牌忠诚！</a:t>
            </a:r>
            <a:endParaRPr lang="zh-CN" altLang="en-US" sz="1200" dirty="0">
              <a:solidFill>
                <a:srgbClr val="3C3C3B"/>
              </a:solidFill>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58200" y="4210038"/>
            <a:ext cx="244612" cy="24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37399" y="4494037"/>
            <a:ext cx="325601" cy="32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0">
            <a:hlinkClick r:id="rId19" action="ppaction://hlinksldjump"/>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42258" y="1640724"/>
            <a:ext cx="928453" cy="11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0654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DectXxlPE.F4LQwpWBwE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UNqsvnMlUapejL25YJZZ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32HYLtRlHU2UEqDie0vHL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fTfbl1gyUWxX2ujr2pWq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6.JuLr5BkKNkFlxdcuFK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oDYYF.dWkmagkaY9SByS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lp84OqyrEe8FIOrL9o2mg"/>
</p:tagLst>
</file>

<file path=ppt/theme/theme1.xml><?xml version="1.0" encoding="utf-8"?>
<a:theme xmlns:a="http://schemas.openxmlformats.org/drawingml/2006/main" name="第一PPT模板网-WWW.1PPT.COM">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3174</TotalTime>
  <Words>1615</Words>
  <Application>Microsoft Macintosh PowerPoint</Application>
  <PresentationFormat>全屏显示(16:9)</PresentationFormat>
  <Paragraphs>270</Paragraphs>
  <Slides>17</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17</vt:i4>
      </vt:variant>
    </vt:vector>
  </HeadingPairs>
  <TitlesOfParts>
    <vt:vector size="39" baseType="lpstr">
      <vt:lpstr>Arial Narrow</vt:lpstr>
      <vt:lpstr>Calibri</vt:lpstr>
      <vt:lpstr>Century Gothic</vt:lpstr>
      <vt:lpstr>Gill Sans</vt:lpstr>
      <vt:lpstr>Gotham Bold</vt:lpstr>
      <vt:lpstr>Gotham Book</vt:lpstr>
      <vt:lpstr>Gotham-Book</vt:lpstr>
      <vt:lpstr>ＭＳ ゴシック</vt:lpstr>
      <vt:lpstr>PMingLiU</vt:lpstr>
      <vt:lpstr>STSong</vt:lpstr>
      <vt:lpstr>Times</vt:lpstr>
      <vt:lpstr>Times New Roman</vt:lpstr>
      <vt:lpstr>Verdana</vt:lpstr>
      <vt:lpstr>Webdings</vt:lpstr>
      <vt:lpstr>Wingdings</vt:lpstr>
      <vt:lpstr>等线</vt:lpstr>
      <vt:lpstr>黑体</vt:lpstr>
      <vt:lpstr>华文细黑</vt:lpstr>
      <vt:lpstr>宋体</vt:lpstr>
      <vt:lpstr>微软雅黑</vt:lpstr>
      <vt:lpstr>Arial</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费率定价体系优化</vt:lpstr>
      <vt:lpstr>财务及量本利分析</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 li</dc:creator>
  <cp:lastModifiedBy>Microsoft Office 用户</cp:lastModifiedBy>
  <cp:revision>541</cp:revision>
  <cp:lastPrinted>2016-10-14T08:07:34Z</cp:lastPrinted>
  <dcterms:created xsi:type="dcterms:W3CDTF">2015-04-26T00:57:12Z</dcterms:created>
  <dcterms:modified xsi:type="dcterms:W3CDTF">2017-02-27T13:51:46Z</dcterms:modified>
</cp:coreProperties>
</file>